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handoutMasterIdLst>
    <p:handoutMasterId r:id="rId38"/>
  </p:handoutMasterIdLst>
  <p:sldIdLst>
    <p:sldId id="487" r:id="rId2"/>
    <p:sldId id="488" r:id="rId3"/>
    <p:sldId id="491" r:id="rId4"/>
    <p:sldId id="492" r:id="rId5"/>
    <p:sldId id="493" r:id="rId6"/>
    <p:sldId id="494" r:id="rId7"/>
    <p:sldId id="513" r:id="rId8"/>
    <p:sldId id="497" r:id="rId9"/>
    <p:sldId id="508" r:id="rId10"/>
    <p:sldId id="515" r:id="rId11"/>
    <p:sldId id="507" r:id="rId12"/>
    <p:sldId id="519" r:id="rId13"/>
    <p:sldId id="489" r:id="rId14"/>
    <p:sldId id="498" r:id="rId15"/>
    <p:sldId id="499" r:id="rId16"/>
    <p:sldId id="500" r:id="rId17"/>
    <p:sldId id="509" r:id="rId18"/>
    <p:sldId id="496" r:id="rId19"/>
    <p:sldId id="506" r:id="rId20"/>
    <p:sldId id="505" r:id="rId21"/>
    <p:sldId id="477" r:id="rId22"/>
    <p:sldId id="478" r:id="rId23"/>
    <p:sldId id="502" r:id="rId24"/>
    <p:sldId id="503" r:id="rId25"/>
    <p:sldId id="479" r:id="rId26"/>
    <p:sldId id="486" r:id="rId27"/>
    <p:sldId id="504" r:id="rId28"/>
    <p:sldId id="521" r:id="rId29"/>
    <p:sldId id="517" r:id="rId30"/>
    <p:sldId id="520" r:id="rId31"/>
    <p:sldId id="522" r:id="rId32"/>
    <p:sldId id="516" r:id="rId33"/>
    <p:sldId id="482" r:id="rId34"/>
    <p:sldId id="485" r:id="rId35"/>
    <p:sldId id="306" r:id="rId3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F2A492"/>
    <a:srgbClr val="EB4747"/>
    <a:srgbClr val="EED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6598" autoAdjust="0"/>
  </p:normalViewPr>
  <p:slideViewPr>
    <p:cSldViewPr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C4F30E-C8A7-4671-90EF-E8604507A6A0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0C08EF-15CC-4E2B-954A-B2694E30C3F5}">
      <dgm:prSet phldrT="[Текст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Определение обязательности применения профессионального стандарта</a:t>
          </a:r>
        </a:p>
      </dgm:t>
    </dgm:pt>
    <dgm:pt modelId="{6F53DB8A-6031-4A52-8126-8C3E8BC5A6E5}" type="parTrans" cxnId="{A4DD24BF-C6CF-462B-981B-8C29AB5E2DAE}">
      <dgm:prSet/>
      <dgm:spPr/>
      <dgm:t>
        <a:bodyPr/>
        <a:lstStyle/>
        <a:p>
          <a:endParaRPr lang="ru-RU"/>
        </a:p>
      </dgm:t>
    </dgm:pt>
    <dgm:pt modelId="{863CC3CD-41BA-417C-991D-29903BC4BFD5}" type="sibTrans" cxnId="{A4DD24BF-C6CF-462B-981B-8C29AB5E2DAE}">
      <dgm:prSet/>
      <dgm:spPr/>
      <dgm:t>
        <a:bodyPr/>
        <a:lstStyle/>
        <a:p>
          <a:endParaRPr lang="ru-RU"/>
        </a:p>
      </dgm:t>
    </dgm:pt>
    <dgm:pt modelId="{92FEAF5F-489D-4AAF-B8EE-EE95FD0FB4F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/>
        <a:lstStyle/>
        <a:p>
          <a:pPr algn="ctr">
            <a:spcAft>
              <a:spcPct val="35000"/>
            </a:spcAft>
          </a:pP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Обязательный характер:</a:t>
          </a:r>
        </a:p>
        <a:p>
          <a:pPr algn="l">
            <a:spcAft>
              <a:spcPts val="0"/>
            </a:spcAft>
          </a:pP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strike="noStrik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ТК РФ Статья 195.3. «Порядок применения профессиональных стандартов» (введена Федеральным законом от 02.05.2015 N 122-ФЗ</a:t>
          </a:r>
          <a:r>
            <a:rPr lang="ru-RU" sz="2000" strike="noStrik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  <a:p>
          <a:pPr algn="l">
            <a:spcAft>
              <a:spcPts val="0"/>
            </a:spcAft>
          </a:pPr>
          <a:endParaRPr lang="ru-RU" sz="2000" strike="noStrik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strike="noStrik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ТК РФ Статья 57. «Содержание трудового договора»</a:t>
          </a:r>
        </a:p>
      </dgm:t>
    </dgm:pt>
    <dgm:pt modelId="{D348CE71-DAF5-4D3B-97C6-F0C18284D10D}" type="parTrans" cxnId="{D00A3BD1-4D13-4F6F-A442-84630731B35C}">
      <dgm:prSet/>
      <dgm:spPr/>
      <dgm:t>
        <a:bodyPr/>
        <a:lstStyle/>
        <a:p>
          <a:endParaRPr lang="ru-RU"/>
        </a:p>
      </dgm:t>
    </dgm:pt>
    <dgm:pt modelId="{197B735B-7AF2-4742-8C91-3F0DB0A3686B}" type="sibTrans" cxnId="{D00A3BD1-4D13-4F6F-A442-84630731B35C}">
      <dgm:prSet/>
      <dgm:spPr/>
      <dgm:t>
        <a:bodyPr/>
        <a:lstStyle/>
        <a:p>
          <a:endParaRPr lang="ru-RU"/>
        </a:p>
      </dgm:t>
    </dgm:pt>
    <dgm:pt modelId="{8CB7781D-A6F9-4C97-9D00-479A2BBE9CA3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>
            <a:spcAft>
              <a:spcPct val="35000"/>
            </a:spcAft>
          </a:pP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Рекомендательный характер:</a:t>
          </a:r>
        </a:p>
        <a:p>
          <a:pPr algn="ctr"/>
          <a:r>
            <a: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Характеристики квалификации, которые содержатся в профессиональных стандартах, </a:t>
          </a: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применяются работодателями в качестве основы для определения требований к квалификации работни</a:t>
          </a:r>
          <a:r>
            <a: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ков с учетом особенностей выполняемых работниками трудовых функций, обусловленных применяемыми технологиями и принятой организацией производства и труда</a:t>
          </a:r>
        </a:p>
      </dgm:t>
    </dgm:pt>
    <dgm:pt modelId="{99D6FD69-7AA0-4492-8DCD-A73B7AD2DC74}" type="parTrans" cxnId="{A9BD8AD7-CD90-447A-ABDE-E1FCCE1C1CA5}">
      <dgm:prSet/>
      <dgm:spPr/>
      <dgm:t>
        <a:bodyPr/>
        <a:lstStyle/>
        <a:p>
          <a:endParaRPr lang="ru-RU"/>
        </a:p>
      </dgm:t>
    </dgm:pt>
    <dgm:pt modelId="{2FA424E5-B97D-44C8-AABA-55EAB525639C}" type="sibTrans" cxnId="{A9BD8AD7-CD90-447A-ABDE-E1FCCE1C1CA5}">
      <dgm:prSet/>
      <dgm:spPr/>
      <dgm:t>
        <a:bodyPr/>
        <a:lstStyle/>
        <a:p>
          <a:endParaRPr lang="ru-RU"/>
        </a:p>
      </dgm:t>
    </dgm:pt>
    <dgm:pt modelId="{DA11AE95-A6B5-4CFC-A2FC-590A4E095C20}" type="pres">
      <dgm:prSet presAssocID="{81C4F30E-C8A7-4671-90EF-E8604507A6A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05BFA-1C86-46A1-BF17-37AA04AF5C52}" type="pres">
      <dgm:prSet presAssocID="{81C4F30E-C8A7-4671-90EF-E8604507A6A0}" presName="hierFlow" presStyleCnt="0"/>
      <dgm:spPr/>
    </dgm:pt>
    <dgm:pt modelId="{67C74127-D0ED-4B1D-8E61-6D198CA7C6AE}" type="pres">
      <dgm:prSet presAssocID="{81C4F30E-C8A7-4671-90EF-E8604507A6A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95998B4-A59B-4980-A6D5-C44C490808E8}" type="pres">
      <dgm:prSet presAssocID="{C00C08EF-15CC-4E2B-954A-B2694E30C3F5}" presName="Name14" presStyleCnt="0"/>
      <dgm:spPr/>
    </dgm:pt>
    <dgm:pt modelId="{5677FA6B-DD67-45FC-AFF4-791EAA1AB937}" type="pres">
      <dgm:prSet presAssocID="{C00C08EF-15CC-4E2B-954A-B2694E30C3F5}" presName="level1Shape" presStyleLbl="node0" presStyleIdx="0" presStyleCnt="1" custScaleX="194367" custScaleY="51162" custLinFactNeighborX="-43" custLinFactNeighborY="-5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3E0F1D-6955-4E06-BE9C-41FF40CF6F93}" type="pres">
      <dgm:prSet presAssocID="{C00C08EF-15CC-4E2B-954A-B2694E30C3F5}" presName="hierChild2" presStyleCnt="0"/>
      <dgm:spPr/>
    </dgm:pt>
    <dgm:pt modelId="{62FDD080-49F4-4342-8E7F-44315F2EEA19}" type="pres">
      <dgm:prSet presAssocID="{D348CE71-DAF5-4D3B-97C6-F0C18284D10D}" presName="Name19" presStyleLbl="parChTrans1D2" presStyleIdx="0" presStyleCnt="2"/>
      <dgm:spPr/>
      <dgm:t>
        <a:bodyPr/>
        <a:lstStyle/>
        <a:p>
          <a:endParaRPr lang="ru-RU"/>
        </a:p>
      </dgm:t>
    </dgm:pt>
    <dgm:pt modelId="{0A957E61-D90E-4EC8-89AF-19F81C4C90CD}" type="pres">
      <dgm:prSet presAssocID="{92FEAF5F-489D-4AAF-B8EE-EE95FD0FB4F7}" presName="Name21" presStyleCnt="0"/>
      <dgm:spPr/>
    </dgm:pt>
    <dgm:pt modelId="{36EEC324-F680-404C-8A09-8585DE69110E}" type="pres">
      <dgm:prSet presAssocID="{92FEAF5F-489D-4AAF-B8EE-EE95FD0FB4F7}" presName="level2Shape" presStyleLbl="node2" presStyleIdx="0" presStyleCnt="2" custScaleX="149922" custScaleY="198502" custLinFactNeighborX="-14209" custLinFactNeighborY="-952"/>
      <dgm:spPr/>
      <dgm:t>
        <a:bodyPr/>
        <a:lstStyle/>
        <a:p>
          <a:endParaRPr lang="ru-RU"/>
        </a:p>
      </dgm:t>
    </dgm:pt>
    <dgm:pt modelId="{5A6E89CB-F633-4E5C-A5DF-30E607B06705}" type="pres">
      <dgm:prSet presAssocID="{92FEAF5F-489D-4AAF-B8EE-EE95FD0FB4F7}" presName="hierChild3" presStyleCnt="0"/>
      <dgm:spPr/>
    </dgm:pt>
    <dgm:pt modelId="{F36486D1-2DCE-43FF-A70A-AF29F38E1913}" type="pres">
      <dgm:prSet presAssocID="{99D6FD69-7AA0-4492-8DCD-A73B7AD2DC74}" presName="Name19" presStyleLbl="parChTrans1D2" presStyleIdx="1" presStyleCnt="2"/>
      <dgm:spPr/>
      <dgm:t>
        <a:bodyPr/>
        <a:lstStyle/>
        <a:p>
          <a:endParaRPr lang="ru-RU"/>
        </a:p>
      </dgm:t>
    </dgm:pt>
    <dgm:pt modelId="{8EB702B5-C586-467B-8423-B7A2CBDC1BF9}" type="pres">
      <dgm:prSet presAssocID="{8CB7781D-A6F9-4C97-9D00-479A2BBE9CA3}" presName="Name21" presStyleCnt="0"/>
      <dgm:spPr/>
    </dgm:pt>
    <dgm:pt modelId="{F5C4F00C-FDC6-40A9-AEA4-A067AEF3680D}" type="pres">
      <dgm:prSet presAssocID="{8CB7781D-A6F9-4C97-9D00-479A2BBE9CA3}" presName="level2Shape" presStyleLbl="node2" presStyleIdx="1" presStyleCnt="2" custScaleX="151290" custScaleY="198501" custLinFactNeighborX="804" custLinFactNeighborY="-1206"/>
      <dgm:spPr/>
      <dgm:t>
        <a:bodyPr/>
        <a:lstStyle/>
        <a:p>
          <a:endParaRPr lang="ru-RU"/>
        </a:p>
      </dgm:t>
    </dgm:pt>
    <dgm:pt modelId="{236879AE-8DAF-4B10-8161-55E18A673B03}" type="pres">
      <dgm:prSet presAssocID="{8CB7781D-A6F9-4C97-9D00-479A2BBE9CA3}" presName="hierChild3" presStyleCnt="0"/>
      <dgm:spPr/>
    </dgm:pt>
    <dgm:pt modelId="{A492D697-6B82-4A2B-A591-D91FA76EF841}" type="pres">
      <dgm:prSet presAssocID="{81C4F30E-C8A7-4671-90EF-E8604507A6A0}" presName="bgShapesFlow" presStyleCnt="0"/>
      <dgm:spPr/>
    </dgm:pt>
  </dgm:ptLst>
  <dgm:cxnLst>
    <dgm:cxn modelId="{A4DD24BF-C6CF-462B-981B-8C29AB5E2DAE}" srcId="{81C4F30E-C8A7-4671-90EF-E8604507A6A0}" destId="{C00C08EF-15CC-4E2B-954A-B2694E30C3F5}" srcOrd="0" destOrd="0" parTransId="{6F53DB8A-6031-4A52-8126-8C3E8BC5A6E5}" sibTransId="{863CC3CD-41BA-417C-991D-29903BC4BFD5}"/>
    <dgm:cxn modelId="{9FE8D869-797B-451C-9CFF-4AD1EF8FF56F}" type="presOf" srcId="{8CB7781D-A6F9-4C97-9D00-479A2BBE9CA3}" destId="{F5C4F00C-FDC6-40A9-AEA4-A067AEF3680D}" srcOrd="0" destOrd="0" presId="urn:microsoft.com/office/officeart/2005/8/layout/hierarchy6"/>
    <dgm:cxn modelId="{3E438408-44E6-4411-820E-9B2D29523F0E}" type="presOf" srcId="{C00C08EF-15CC-4E2B-954A-B2694E30C3F5}" destId="{5677FA6B-DD67-45FC-AFF4-791EAA1AB937}" srcOrd="0" destOrd="0" presId="urn:microsoft.com/office/officeart/2005/8/layout/hierarchy6"/>
    <dgm:cxn modelId="{D00A3BD1-4D13-4F6F-A442-84630731B35C}" srcId="{C00C08EF-15CC-4E2B-954A-B2694E30C3F5}" destId="{92FEAF5F-489D-4AAF-B8EE-EE95FD0FB4F7}" srcOrd="0" destOrd="0" parTransId="{D348CE71-DAF5-4D3B-97C6-F0C18284D10D}" sibTransId="{197B735B-7AF2-4742-8C91-3F0DB0A3686B}"/>
    <dgm:cxn modelId="{A9BD8AD7-CD90-447A-ABDE-E1FCCE1C1CA5}" srcId="{C00C08EF-15CC-4E2B-954A-B2694E30C3F5}" destId="{8CB7781D-A6F9-4C97-9D00-479A2BBE9CA3}" srcOrd="1" destOrd="0" parTransId="{99D6FD69-7AA0-4492-8DCD-A73B7AD2DC74}" sibTransId="{2FA424E5-B97D-44C8-AABA-55EAB525639C}"/>
    <dgm:cxn modelId="{6EB623F7-5E40-4111-AB08-0876E537906A}" type="presOf" srcId="{81C4F30E-C8A7-4671-90EF-E8604507A6A0}" destId="{DA11AE95-A6B5-4CFC-A2FC-590A4E095C20}" srcOrd="0" destOrd="0" presId="urn:microsoft.com/office/officeart/2005/8/layout/hierarchy6"/>
    <dgm:cxn modelId="{957D4ADC-B072-43F5-ACF8-DBDB9EEAC5E2}" type="presOf" srcId="{92FEAF5F-489D-4AAF-B8EE-EE95FD0FB4F7}" destId="{36EEC324-F680-404C-8A09-8585DE69110E}" srcOrd="0" destOrd="0" presId="urn:microsoft.com/office/officeart/2005/8/layout/hierarchy6"/>
    <dgm:cxn modelId="{A81B2266-28C7-49B9-8456-5BED07AE89FF}" type="presOf" srcId="{D348CE71-DAF5-4D3B-97C6-F0C18284D10D}" destId="{62FDD080-49F4-4342-8E7F-44315F2EEA19}" srcOrd="0" destOrd="0" presId="urn:microsoft.com/office/officeart/2005/8/layout/hierarchy6"/>
    <dgm:cxn modelId="{D5E6F143-38B3-4F94-92F8-5E7E4FBA4417}" type="presOf" srcId="{99D6FD69-7AA0-4492-8DCD-A73B7AD2DC74}" destId="{F36486D1-2DCE-43FF-A70A-AF29F38E1913}" srcOrd="0" destOrd="0" presId="urn:microsoft.com/office/officeart/2005/8/layout/hierarchy6"/>
    <dgm:cxn modelId="{067FEA01-266A-4DF4-961F-24C683CD895E}" type="presParOf" srcId="{DA11AE95-A6B5-4CFC-A2FC-590A4E095C20}" destId="{A1F05BFA-1C86-46A1-BF17-37AA04AF5C52}" srcOrd="0" destOrd="0" presId="urn:microsoft.com/office/officeart/2005/8/layout/hierarchy6"/>
    <dgm:cxn modelId="{2E28F0D7-BAC6-4239-8610-E5ACDFD349FB}" type="presParOf" srcId="{A1F05BFA-1C86-46A1-BF17-37AA04AF5C52}" destId="{67C74127-D0ED-4B1D-8E61-6D198CA7C6AE}" srcOrd="0" destOrd="0" presId="urn:microsoft.com/office/officeart/2005/8/layout/hierarchy6"/>
    <dgm:cxn modelId="{9A662F10-0630-4A30-9BD9-518690F0B121}" type="presParOf" srcId="{67C74127-D0ED-4B1D-8E61-6D198CA7C6AE}" destId="{095998B4-A59B-4980-A6D5-C44C490808E8}" srcOrd="0" destOrd="0" presId="urn:microsoft.com/office/officeart/2005/8/layout/hierarchy6"/>
    <dgm:cxn modelId="{77FAC78C-8D4F-4278-8203-1B2A6C6A112D}" type="presParOf" srcId="{095998B4-A59B-4980-A6D5-C44C490808E8}" destId="{5677FA6B-DD67-45FC-AFF4-791EAA1AB937}" srcOrd="0" destOrd="0" presId="urn:microsoft.com/office/officeart/2005/8/layout/hierarchy6"/>
    <dgm:cxn modelId="{996C2963-F574-48B7-AD5A-668F9AE950FB}" type="presParOf" srcId="{095998B4-A59B-4980-A6D5-C44C490808E8}" destId="{883E0F1D-6955-4E06-BE9C-41FF40CF6F93}" srcOrd="1" destOrd="0" presId="urn:microsoft.com/office/officeart/2005/8/layout/hierarchy6"/>
    <dgm:cxn modelId="{8C1CE5C1-1177-4445-9072-59A2506FE2C2}" type="presParOf" srcId="{883E0F1D-6955-4E06-BE9C-41FF40CF6F93}" destId="{62FDD080-49F4-4342-8E7F-44315F2EEA19}" srcOrd="0" destOrd="0" presId="urn:microsoft.com/office/officeart/2005/8/layout/hierarchy6"/>
    <dgm:cxn modelId="{125E3947-D485-442D-9DAA-BF76E2B9F40A}" type="presParOf" srcId="{883E0F1D-6955-4E06-BE9C-41FF40CF6F93}" destId="{0A957E61-D90E-4EC8-89AF-19F81C4C90CD}" srcOrd="1" destOrd="0" presId="urn:microsoft.com/office/officeart/2005/8/layout/hierarchy6"/>
    <dgm:cxn modelId="{B04B0FEC-AEEA-4591-A7FB-F327A48336C6}" type="presParOf" srcId="{0A957E61-D90E-4EC8-89AF-19F81C4C90CD}" destId="{36EEC324-F680-404C-8A09-8585DE69110E}" srcOrd="0" destOrd="0" presId="urn:microsoft.com/office/officeart/2005/8/layout/hierarchy6"/>
    <dgm:cxn modelId="{A5D4D4C2-6823-43BC-BD56-8C26025254A0}" type="presParOf" srcId="{0A957E61-D90E-4EC8-89AF-19F81C4C90CD}" destId="{5A6E89CB-F633-4E5C-A5DF-30E607B06705}" srcOrd="1" destOrd="0" presId="urn:microsoft.com/office/officeart/2005/8/layout/hierarchy6"/>
    <dgm:cxn modelId="{3C7F81F0-A745-4B3E-B1F9-FBA43F9A7EFD}" type="presParOf" srcId="{883E0F1D-6955-4E06-BE9C-41FF40CF6F93}" destId="{F36486D1-2DCE-43FF-A70A-AF29F38E1913}" srcOrd="2" destOrd="0" presId="urn:microsoft.com/office/officeart/2005/8/layout/hierarchy6"/>
    <dgm:cxn modelId="{88869E3D-D460-443A-BE26-64A7DDCB102B}" type="presParOf" srcId="{883E0F1D-6955-4E06-BE9C-41FF40CF6F93}" destId="{8EB702B5-C586-467B-8423-B7A2CBDC1BF9}" srcOrd="3" destOrd="0" presId="urn:microsoft.com/office/officeart/2005/8/layout/hierarchy6"/>
    <dgm:cxn modelId="{088BDB6A-C76D-41D3-957C-C9DC9DC6345B}" type="presParOf" srcId="{8EB702B5-C586-467B-8423-B7A2CBDC1BF9}" destId="{F5C4F00C-FDC6-40A9-AEA4-A067AEF3680D}" srcOrd="0" destOrd="0" presId="urn:microsoft.com/office/officeart/2005/8/layout/hierarchy6"/>
    <dgm:cxn modelId="{524843E0-56BD-416D-AA6C-C970524CAEA8}" type="presParOf" srcId="{8EB702B5-C586-467B-8423-B7A2CBDC1BF9}" destId="{236879AE-8DAF-4B10-8161-55E18A673B03}" srcOrd="1" destOrd="0" presId="urn:microsoft.com/office/officeart/2005/8/layout/hierarchy6"/>
    <dgm:cxn modelId="{52F1AE8E-9FC3-4CAF-BE22-8B2788DF744D}" type="presParOf" srcId="{DA11AE95-A6B5-4CFC-A2FC-590A4E095C20}" destId="{A492D697-6B82-4A2B-A591-D91FA76EF84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CA51D4-465F-4F7A-AD22-2DEBD4EA2E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732164-5C4B-4FAB-9DCB-9B3906713856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0DB5FD-8D28-4320-AE5A-A1AD7C587B60}" type="parTrans" cxnId="{2138887E-28AD-4A6A-BF19-6542DD84A2F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5B751-E4D0-4F1F-B57A-FCEE3B8D77FE}" type="sibTrans" cxnId="{2138887E-28AD-4A6A-BF19-6542DD84A2F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634C0D-500D-4CED-A454-C4BDF7BCAB7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Актуализация ФГОС и программ ДПО </a:t>
          </a:r>
          <a:r>
            <a:rPr lang="ru-RU" sz="1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на соответствие профессиональным стандартам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E97C28-1E99-4214-BDE8-6866066D14FD}" type="parTrans" cxnId="{8C7FD23C-2497-42EC-9C03-691F1D6455E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20CEB6-D7DB-415D-B922-F3B15A3FD939}" type="sibTrans" cxnId="{8C7FD23C-2497-42EC-9C03-691F1D6455E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650C7-25BB-4895-9171-E167187D96BA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1F73A-C7D5-4CF0-9CFF-51A88308D725}" type="parTrans" cxnId="{9250BB84-A3C3-4E56-BDD0-4D57BA678C5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55286A-57B5-446D-9659-15EB0475D7CB}" type="sibTrans" cxnId="{9250BB84-A3C3-4E56-BDD0-4D57BA678C5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0A8CC9-ADD8-4E7A-8068-1693683E5D43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Профессионально-общественная аккредитация образовательных программ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DBFEE-632C-4E87-9ED2-E4170E61DDC0}" type="parTrans" cxnId="{75F14208-2E97-4C2F-85C7-4D7EA46B350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942C8D-CC90-440F-B940-F47015D84FA2}" type="sibTrans" cxnId="{75F14208-2E97-4C2F-85C7-4D7EA46B350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60BE17-66C6-49D6-9B15-621E27BB8AA8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7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Проведение </a:t>
          </a:r>
          <a:r>
            <a:rPr lang="ru-RU" sz="1700" b="1" dirty="0" smtClean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независимой оценки квалификаций на соответствие профессиональным стандартам</a:t>
          </a:r>
          <a:endParaRPr lang="ru-RU" sz="17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8FC71-8FD4-4256-A9BA-ED6F38142615}" type="parTrans" cxnId="{D282B277-128F-4458-B252-B83F9F6B07D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8EDE7F-CA4F-4FF4-B6EA-5848C5E06BAA}" type="sibTrans" cxnId="{D282B277-128F-4458-B252-B83F9F6B07D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6E27E-344F-43EF-B773-787B463B2B49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B7E867-8727-4C5B-B6C3-B074F74049BB}" type="parTrans" cxnId="{79B77798-6D70-41D4-ABCF-735018B367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B08FA-B2CB-4276-B4A1-8E36FB7F9CAA}" type="sibTrans" cxnId="{79B77798-6D70-41D4-ABCF-735018B367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3849F-C955-4245-A5CB-1C1CB84C7FBF}" type="pres">
      <dgm:prSet presAssocID="{27CA51D4-465F-4F7A-AD22-2DEBD4EA2E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1E4E3-88F0-4A44-91A8-6D496F93623C}" type="pres">
      <dgm:prSet presAssocID="{F3732164-5C4B-4FAB-9DCB-9B3906713856}" presName="composite" presStyleCnt="0"/>
      <dgm:spPr/>
    </dgm:pt>
    <dgm:pt modelId="{560290B6-6B83-4DE4-A89E-5CD3CB687AB9}" type="pres">
      <dgm:prSet presAssocID="{F3732164-5C4B-4FAB-9DCB-9B390671385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42844-2E50-483D-A5A2-E97785C60DC6}" type="pres">
      <dgm:prSet presAssocID="{F3732164-5C4B-4FAB-9DCB-9B3906713856}" presName="descendantText" presStyleLbl="alignAcc1" presStyleIdx="0" presStyleCnt="3" custLinFactNeighborX="-228" custLinFactNeighborY="-18693">
        <dgm:presLayoutVars>
          <dgm:bulletEnabled val="1"/>
        </dgm:presLayoutVars>
      </dgm:prSet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DF011F1-204D-43E3-AC41-D3D87DDB8B7C}" type="pres">
      <dgm:prSet presAssocID="{5A05B751-E4D0-4F1F-B57A-FCEE3B8D77FE}" presName="sp" presStyleCnt="0"/>
      <dgm:spPr/>
    </dgm:pt>
    <dgm:pt modelId="{A0A0FED7-8ECB-42F2-AD3C-F7AFA10E5483}" type="pres">
      <dgm:prSet presAssocID="{F49650C7-25BB-4895-9171-E167187D96BA}" presName="composite" presStyleCnt="0"/>
      <dgm:spPr/>
    </dgm:pt>
    <dgm:pt modelId="{7C36CB5A-38E3-42D4-8FE8-569DD73B728E}" type="pres">
      <dgm:prSet presAssocID="{F49650C7-25BB-4895-9171-E167187D96B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7837-1E3A-4905-8608-36809E0B2A79}" type="pres">
      <dgm:prSet presAssocID="{F49650C7-25BB-4895-9171-E167187D96B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09694-C2FA-4515-8AB5-61C5F31B8F09}" type="pres">
      <dgm:prSet presAssocID="{2855286A-57B5-446D-9659-15EB0475D7CB}" presName="sp" presStyleCnt="0"/>
      <dgm:spPr/>
    </dgm:pt>
    <dgm:pt modelId="{DD953B3E-1880-482C-BCFA-CD44EBB856E1}" type="pres">
      <dgm:prSet presAssocID="{8826E27E-344F-43EF-B773-787B463B2B49}" presName="composite" presStyleCnt="0"/>
      <dgm:spPr/>
    </dgm:pt>
    <dgm:pt modelId="{A23EC147-C44E-43A2-B9C6-E87BDE80DF58}" type="pres">
      <dgm:prSet presAssocID="{8826E27E-344F-43EF-B773-787B463B2B49}" presName="parentText" presStyleLbl="alignNode1" presStyleIdx="2" presStyleCnt="3" custLinFactNeighborX="-8978" custLinFactNeighborY="16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ED279-CFDE-4521-B72D-A62EE86563F6}" type="pres">
      <dgm:prSet presAssocID="{8826E27E-344F-43EF-B773-787B463B2B49}" presName="descendantText" presStyleLbl="alignAcc1" presStyleIdx="2" presStyleCnt="3" custScaleY="98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CE2B2-391C-42AD-8E67-B0E15597D3FD}" type="presOf" srcId="{A260BE17-66C6-49D6-9B15-621E27BB8AA8}" destId="{64FED279-CFDE-4521-B72D-A62EE86563F6}" srcOrd="0" destOrd="0" presId="urn:microsoft.com/office/officeart/2005/8/layout/chevron2"/>
    <dgm:cxn modelId="{0A62442D-616D-4F5C-8700-5F648B6C4E09}" type="presOf" srcId="{DF634C0D-500D-4CED-A454-C4BDF7BCAB71}" destId="{02842844-2E50-483D-A5A2-E97785C60DC6}" srcOrd="0" destOrd="0" presId="urn:microsoft.com/office/officeart/2005/8/layout/chevron2"/>
    <dgm:cxn modelId="{46BBCA8C-1533-4213-8669-638743166C98}" type="presOf" srcId="{27CA51D4-465F-4F7A-AD22-2DEBD4EA2EC1}" destId="{7453849F-C955-4245-A5CB-1C1CB84C7FBF}" srcOrd="0" destOrd="0" presId="urn:microsoft.com/office/officeart/2005/8/layout/chevron2"/>
    <dgm:cxn modelId="{09EFA616-A30E-429B-839F-73CA51D61DCB}" type="presOf" srcId="{F3732164-5C4B-4FAB-9DCB-9B3906713856}" destId="{560290B6-6B83-4DE4-A89E-5CD3CB687AB9}" srcOrd="0" destOrd="0" presId="urn:microsoft.com/office/officeart/2005/8/layout/chevron2"/>
    <dgm:cxn modelId="{8C7FD23C-2497-42EC-9C03-691F1D6455E5}" srcId="{F3732164-5C4B-4FAB-9DCB-9B3906713856}" destId="{DF634C0D-500D-4CED-A454-C4BDF7BCAB71}" srcOrd="0" destOrd="0" parTransId="{6FE97C28-1E99-4214-BDE8-6866066D14FD}" sibTransId="{7D20CEB6-D7DB-415D-B922-F3B15A3FD939}"/>
    <dgm:cxn modelId="{F85B359C-1AE3-4142-B6BF-182665745756}" type="presOf" srcId="{8826E27E-344F-43EF-B773-787B463B2B49}" destId="{A23EC147-C44E-43A2-B9C6-E87BDE80DF58}" srcOrd="0" destOrd="0" presId="urn:microsoft.com/office/officeart/2005/8/layout/chevron2"/>
    <dgm:cxn modelId="{D282B277-128F-4458-B252-B83F9F6B07D0}" srcId="{8826E27E-344F-43EF-B773-787B463B2B49}" destId="{A260BE17-66C6-49D6-9B15-621E27BB8AA8}" srcOrd="0" destOrd="0" parTransId="{1078FC71-8FD4-4256-A9BA-ED6F38142615}" sibTransId="{938EDE7F-CA4F-4FF4-B6EA-5848C5E06BAA}"/>
    <dgm:cxn modelId="{79B77798-6D70-41D4-ABCF-735018B36739}" srcId="{27CA51D4-465F-4F7A-AD22-2DEBD4EA2EC1}" destId="{8826E27E-344F-43EF-B773-787B463B2B49}" srcOrd="2" destOrd="0" parTransId="{35B7E867-8727-4C5B-B6C3-B074F74049BB}" sibTransId="{10BB08FA-B2CB-4276-B4A1-8E36FB7F9CAA}"/>
    <dgm:cxn modelId="{FC3A5687-63B4-42F0-8576-D8764DCB5301}" type="presOf" srcId="{C90A8CC9-ADD8-4E7A-8068-1693683E5D43}" destId="{8C8F7837-1E3A-4905-8608-36809E0B2A79}" srcOrd="0" destOrd="0" presId="urn:microsoft.com/office/officeart/2005/8/layout/chevron2"/>
    <dgm:cxn modelId="{9250BB84-A3C3-4E56-BDD0-4D57BA678C5C}" srcId="{27CA51D4-465F-4F7A-AD22-2DEBD4EA2EC1}" destId="{F49650C7-25BB-4895-9171-E167187D96BA}" srcOrd="1" destOrd="0" parTransId="{9051F73A-C7D5-4CF0-9CFF-51A88308D725}" sibTransId="{2855286A-57B5-446D-9659-15EB0475D7CB}"/>
    <dgm:cxn modelId="{2138887E-28AD-4A6A-BF19-6542DD84A2FA}" srcId="{27CA51D4-465F-4F7A-AD22-2DEBD4EA2EC1}" destId="{F3732164-5C4B-4FAB-9DCB-9B3906713856}" srcOrd="0" destOrd="0" parTransId="{270DB5FD-8D28-4320-AE5A-A1AD7C587B60}" sibTransId="{5A05B751-E4D0-4F1F-B57A-FCEE3B8D77FE}"/>
    <dgm:cxn modelId="{A0C4D181-8E47-419B-8C24-BC5DC51B7090}" type="presOf" srcId="{F49650C7-25BB-4895-9171-E167187D96BA}" destId="{7C36CB5A-38E3-42D4-8FE8-569DD73B728E}" srcOrd="0" destOrd="0" presId="urn:microsoft.com/office/officeart/2005/8/layout/chevron2"/>
    <dgm:cxn modelId="{75F14208-2E97-4C2F-85C7-4D7EA46B350D}" srcId="{F49650C7-25BB-4895-9171-E167187D96BA}" destId="{C90A8CC9-ADD8-4E7A-8068-1693683E5D43}" srcOrd="0" destOrd="0" parTransId="{C3EDBFEE-632C-4E87-9ED2-E4170E61DDC0}" sibTransId="{6D942C8D-CC90-440F-B940-F47015D84FA2}"/>
    <dgm:cxn modelId="{2981F5F9-7DA6-4039-99BC-CBBC6648DB40}" type="presParOf" srcId="{7453849F-C955-4245-A5CB-1C1CB84C7FBF}" destId="{7231E4E3-88F0-4A44-91A8-6D496F93623C}" srcOrd="0" destOrd="0" presId="urn:microsoft.com/office/officeart/2005/8/layout/chevron2"/>
    <dgm:cxn modelId="{E05B0811-780E-40E3-B2E1-734ECC1FC9DB}" type="presParOf" srcId="{7231E4E3-88F0-4A44-91A8-6D496F93623C}" destId="{560290B6-6B83-4DE4-A89E-5CD3CB687AB9}" srcOrd="0" destOrd="0" presId="urn:microsoft.com/office/officeart/2005/8/layout/chevron2"/>
    <dgm:cxn modelId="{AB447F62-F9BE-49B0-B7EC-F16AF6E55720}" type="presParOf" srcId="{7231E4E3-88F0-4A44-91A8-6D496F93623C}" destId="{02842844-2E50-483D-A5A2-E97785C60DC6}" srcOrd="1" destOrd="0" presId="urn:microsoft.com/office/officeart/2005/8/layout/chevron2"/>
    <dgm:cxn modelId="{2ECD5C6F-85E3-4A43-A77E-753F2FF6E68F}" type="presParOf" srcId="{7453849F-C955-4245-A5CB-1C1CB84C7FBF}" destId="{FDF011F1-204D-43E3-AC41-D3D87DDB8B7C}" srcOrd="1" destOrd="0" presId="urn:microsoft.com/office/officeart/2005/8/layout/chevron2"/>
    <dgm:cxn modelId="{0EDD26F3-8D10-4424-B508-D58D786BB592}" type="presParOf" srcId="{7453849F-C955-4245-A5CB-1C1CB84C7FBF}" destId="{A0A0FED7-8ECB-42F2-AD3C-F7AFA10E5483}" srcOrd="2" destOrd="0" presId="urn:microsoft.com/office/officeart/2005/8/layout/chevron2"/>
    <dgm:cxn modelId="{F2AB1D06-E698-4846-A59C-D4AE930DD7D6}" type="presParOf" srcId="{A0A0FED7-8ECB-42F2-AD3C-F7AFA10E5483}" destId="{7C36CB5A-38E3-42D4-8FE8-569DD73B728E}" srcOrd="0" destOrd="0" presId="urn:microsoft.com/office/officeart/2005/8/layout/chevron2"/>
    <dgm:cxn modelId="{9EC6DF2F-2CFF-4EAC-A0E3-99B2864087D6}" type="presParOf" srcId="{A0A0FED7-8ECB-42F2-AD3C-F7AFA10E5483}" destId="{8C8F7837-1E3A-4905-8608-36809E0B2A79}" srcOrd="1" destOrd="0" presId="urn:microsoft.com/office/officeart/2005/8/layout/chevron2"/>
    <dgm:cxn modelId="{4AA8CD99-2152-479E-8EFB-0E394116B588}" type="presParOf" srcId="{7453849F-C955-4245-A5CB-1C1CB84C7FBF}" destId="{2E409694-C2FA-4515-8AB5-61C5F31B8F09}" srcOrd="3" destOrd="0" presId="urn:microsoft.com/office/officeart/2005/8/layout/chevron2"/>
    <dgm:cxn modelId="{6969DE5F-7A4B-476F-9476-6D4D700792BD}" type="presParOf" srcId="{7453849F-C955-4245-A5CB-1C1CB84C7FBF}" destId="{DD953B3E-1880-482C-BCFA-CD44EBB856E1}" srcOrd="4" destOrd="0" presId="urn:microsoft.com/office/officeart/2005/8/layout/chevron2"/>
    <dgm:cxn modelId="{B115C9CE-A5B3-438F-84C8-DA15DCDDB428}" type="presParOf" srcId="{DD953B3E-1880-482C-BCFA-CD44EBB856E1}" destId="{A23EC147-C44E-43A2-B9C6-E87BDE80DF58}" srcOrd="0" destOrd="0" presId="urn:microsoft.com/office/officeart/2005/8/layout/chevron2"/>
    <dgm:cxn modelId="{3F79CA95-B717-4C04-B23E-F3D295BBD561}" type="presParOf" srcId="{DD953B3E-1880-482C-BCFA-CD44EBB856E1}" destId="{64FED279-CFDE-4521-B72D-A62EE86563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7FA6B-DD67-45FC-AFF4-791EAA1AB937}">
      <dsp:nvSpPr>
        <dsp:cNvPr id="0" name=""/>
        <dsp:cNvSpPr/>
      </dsp:nvSpPr>
      <dsp:spPr>
        <a:xfrm>
          <a:off x="1800198" y="212586"/>
          <a:ext cx="5110308" cy="89676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solidFill>
            <a:srgbClr val="0070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Определение обязательности применения профессионального стандарта</a:t>
          </a:r>
        </a:p>
      </dsp:txBody>
      <dsp:txXfrm>
        <a:off x="1826463" y="238851"/>
        <a:ext cx="5057778" cy="844239"/>
      </dsp:txXfrm>
    </dsp:sp>
    <dsp:sp modelId="{62FDD080-49F4-4342-8E7F-44315F2EEA19}">
      <dsp:nvSpPr>
        <dsp:cNvPr id="0" name=""/>
        <dsp:cNvSpPr/>
      </dsp:nvSpPr>
      <dsp:spPr>
        <a:xfrm>
          <a:off x="1970879" y="1109355"/>
          <a:ext cx="2384473" cy="777543"/>
        </a:xfrm>
        <a:custGeom>
          <a:avLst/>
          <a:gdLst/>
          <a:ahLst/>
          <a:cxnLst/>
          <a:rect l="0" t="0" r="0" b="0"/>
          <a:pathLst>
            <a:path>
              <a:moveTo>
                <a:pt x="2384473" y="0"/>
              </a:moveTo>
              <a:lnTo>
                <a:pt x="2384473" y="388771"/>
              </a:lnTo>
              <a:lnTo>
                <a:pt x="0" y="388771"/>
              </a:lnTo>
              <a:lnTo>
                <a:pt x="0" y="777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EC324-F680-404C-8A09-8585DE69110E}">
      <dsp:nvSpPr>
        <dsp:cNvPr id="0" name=""/>
        <dsp:cNvSpPr/>
      </dsp:nvSpPr>
      <dsp:spPr>
        <a:xfrm>
          <a:off x="0" y="1886899"/>
          <a:ext cx="3941758" cy="347935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Обязательный характер: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strike="noStrik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ТК РФ Статья 195.3. «Порядок применения профессиональных стандартов» (введена Федеральным законом от 02.05.2015 N 122-ФЗ</a:t>
          </a:r>
          <a:r>
            <a:rPr lang="ru-RU" sz="2000" strike="noStrik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strike="noStrik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defTabSz="889000">
            <a:lnSpc>
              <a:spcPct val="90000"/>
            </a:lnSpc>
            <a:spcBef>
              <a:spcPct val="0"/>
            </a:spcBef>
          </a:pPr>
          <a:r>
            <a:rPr lang="ru-RU" sz="2000" strike="noStrik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ТК РФ Статья 57. «Содержание трудового договора»</a:t>
          </a:r>
        </a:p>
      </dsp:txBody>
      <dsp:txXfrm>
        <a:off x="101907" y="1988806"/>
        <a:ext cx="3737944" cy="3275536"/>
      </dsp:txXfrm>
    </dsp:sp>
    <dsp:sp modelId="{F36486D1-2DCE-43FF-A70A-AF29F38E1913}">
      <dsp:nvSpPr>
        <dsp:cNvPr id="0" name=""/>
        <dsp:cNvSpPr/>
      </dsp:nvSpPr>
      <dsp:spPr>
        <a:xfrm>
          <a:off x="4355352" y="1109355"/>
          <a:ext cx="2368751" cy="773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545"/>
              </a:lnTo>
              <a:lnTo>
                <a:pt x="2368751" y="386545"/>
              </a:lnTo>
              <a:lnTo>
                <a:pt x="2368751" y="773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4F00C-FDC6-40A9-AEA4-A067AEF3680D}">
      <dsp:nvSpPr>
        <dsp:cNvPr id="0" name=""/>
        <dsp:cNvSpPr/>
      </dsp:nvSpPr>
      <dsp:spPr>
        <a:xfrm>
          <a:off x="4735241" y="1882447"/>
          <a:ext cx="3977725" cy="347933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Рекомендательный характер: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</a:pPr>
          <a:r>
            <a:rPr lang="ru-RU" sz="18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Характеристики квалификации, которые содержатся в профессиональных стандартах, </a:t>
          </a: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применяются работодателями в качестве основы для определения требований к квалификации работни</a:t>
          </a:r>
          <a:r>
            <a:rPr lang="ru-RU" sz="18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ков с учетом особенностей выполняемых работниками трудовых функций, обусловленных применяемыми технологиями и принятой организацией производства и труда</a:t>
          </a:r>
        </a:p>
      </dsp:txBody>
      <dsp:txXfrm>
        <a:off x="4837147" y="1984353"/>
        <a:ext cx="3773913" cy="3275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290B6-6B83-4DE4-A89E-5CD3CB687AB9}">
      <dsp:nvSpPr>
        <dsp:cNvPr id="0" name=""/>
        <dsp:cNvSpPr/>
      </dsp:nvSpPr>
      <dsp:spPr>
        <a:xfrm rot="5400000">
          <a:off x="-224562" y="226551"/>
          <a:ext cx="1497084" cy="1047959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525969"/>
        <a:ext cx="1047959" cy="449125"/>
      </dsp:txXfrm>
    </dsp:sp>
    <dsp:sp modelId="{02842844-2E50-483D-A5A2-E97785C60DC6}">
      <dsp:nvSpPr>
        <dsp:cNvPr id="0" name=""/>
        <dsp:cNvSpPr/>
      </dsp:nvSpPr>
      <dsp:spPr>
        <a:xfrm rot="5400000">
          <a:off x="4269039" y="-3238064"/>
          <a:ext cx="973104" cy="7449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Актуализация ФГОС и программ ДПО </a:t>
          </a:r>
          <a:r>
            <a:rPr lang="ru-RU" sz="18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на соответствие профессиональным стандартам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30975" y="47503"/>
        <a:ext cx="7401730" cy="878098"/>
      </dsp:txXfrm>
    </dsp:sp>
    <dsp:sp modelId="{7C36CB5A-38E3-42D4-8FE8-569DD73B728E}">
      <dsp:nvSpPr>
        <dsp:cNvPr id="0" name=""/>
        <dsp:cNvSpPr/>
      </dsp:nvSpPr>
      <dsp:spPr>
        <a:xfrm rot="5400000">
          <a:off x="-224562" y="1528248"/>
          <a:ext cx="1497084" cy="1047959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827666"/>
        <a:ext cx="1047959" cy="449125"/>
      </dsp:txXfrm>
    </dsp:sp>
    <dsp:sp modelId="{8C8F7837-1E3A-4905-8608-36809E0B2A79}">
      <dsp:nvSpPr>
        <dsp:cNvPr id="0" name=""/>
        <dsp:cNvSpPr/>
      </dsp:nvSpPr>
      <dsp:spPr>
        <a:xfrm rot="5400000">
          <a:off x="4286023" y="-1934378"/>
          <a:ext cx="973104" cy="7449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Профессионально-общественная аккредитация образовательных программ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959" y="1351189"/>
        <a:ext cx="7401730" cy="878098"/>
      </dsp:txXfrm>
    </dsp:sp>
    <dsp:sp modelId="{A23EC147-C44E-43A2-B9C6-E87BDE80DF58}">
      <dsp:nvSpPr>
        <dsp:cNvPr id="0" name=""/>
        <dsp:cNvSpPr/>
      </dsp:nvSpPr>
      <dsp:spPr>
        <a:xfrm rot="5400000">
          <a:off x="-224562" y="2831934"/>
          <a:ext cx="1497084" cy="1047959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131352"/>
        <a:ext cx="1047959" cy="449125"/>
      </dsp:txXfrm>
    </dsp:sp>
    <dsp:sp modelId="{64FED279-CFDE-4521-B72D-A62EE86563F6}">
      <dsp:nvSpPr>
        <dsp:cNvPr id="0" name=""/>
        <dsp:cNvSpPr/>
      </dsp:nvSpPr>
      <dsp:spPr>
        <a:xfrm rot="5400000">
          <a:off x="4291575" y="-632681"/>
          <a:ext cx="962001" cy="7449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Проведение </a:t>
          </a:r>
          <a:r>
            <a:rPr lang="ru-RU" sz="1700" b="1" kern="1200" dirty="0" smtClean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независимой оценки квалификаций на соответствие профессиональным стандартам</a:t>
          </a:r>
          <a:endParaRPr lang="ru-RU" sz="17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960" y="2657895"/>
        <a:ext cx="7402272" cy="868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33686-63DB-44D5-9343-BF33D920C50F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51472-C1F1-45DB-9404-E82C20564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24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375F-E9F2-443D-BD83-99BB176670A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C95A-29BC-4DBB-980F-3EB5E3E39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8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F69E7E-1463-4D5D-A558-540AAECBB757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13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78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838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499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48DE8CE-B5CF-4B4F-B678-4D100B121BDB}" type="slidenum">
              <a:rPr lang="en-US" altLang="ru-RU"/>
              <a:pPr/>
              <a:t>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624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F69E7E-1463-4D5D-A558-540AAECBB757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9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F69E7E-1463-4D5D-A558-540AAECBB757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6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F69E7E-1463-4D5D-A558-540AAECBB757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35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F69E7E-1463-4D5D-A558-540AAECBB757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46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F69E7E-1463-4D5D-A558-540AAECBB757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68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105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0" tIns="45660" rIns="91320" bIns="45660" anchor="b"/>
          <a:lstStyle/>
          <a:p>
            <a:pPr algn="r" eaLnBrk="1" hangingPunct="1"/>
            <a:fld id="{41077970-B5BF-4EBE-A377-F4323AC1CA22}" type="slidenum">
              <a:rPr lang="ru-RU" altLang="ru-RU" sz="1200"/>
              <a:pPr algn="r" eaLnBrk="1" hangingPunct="1"/>
              <a:t>23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59773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95F-868B-4096-AE5D-D802E4E56136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7635-E793-4EF8-B779-DBA13D7CF7AA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6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ABA3-FBD5-4A48-8948-FD41FF95AE97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2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ного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en-US" dirty="0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915"/>
            <a:ext cx="9143999" cy="6092381"/>
          </a:xfrm>
          <a:custGeom>
            <a:avLst/>
            <a:gdLst>
              <a:gd name="T0" fmla="*/ 0 w 2976"/>
              <a:gd name="T1" fmla="*/ 2975 h 2975"/>
              <a:gd name="T2" fmla="*/ 0 w 2976"/>
              <a:gd name="T3" fmla="*/ 2975 h 2975"/>
              <a:gd name="T4" fmla="*/ 2976 w 2976"/>
              <a:gd name="T5" fmla="*/ 2975 h 2975"/>
              <a:gd name="T6" fmla="*/ 2976 w 2976"/>
              <a:gd name="T7" fmla="*/ 0 h 2975"/>
              <a:gd name="T8" fmla="*/ 0 w 2976"/>
              <a:gd name="T9" fmla="*/ 0 h 2975"/>
              <a:gd name="T10" fmla="*/ 0 w 2976"/>
              <a:gd name="T11" fmla="*/ 2975 h 2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76" h="2975">
                <a:moveTo>
                  <a:pt x="0" y="2975"/>
                </a:moveTo>
                <a:lnTo>
                  <a:pt x="0" y="2975"/>
                </a:lnTo>
                <a:lnTo>
                  <a:pt x="2976" y="2975"/>
                </a:lnTo>
                <a:lnTo>
                  <a:pt x="2976" y="0"/>
                </a:lnTo>
                <a:lnTo>
                  <a:pt x="0" y="0"/>
                </a:lnTo>
                <a:lnTo>
                  <a:pt x="0" y="297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u="sng"/>
          </a:p>
        </p:txBody>
      </p:sp>
    </p:spTree>
    <p:extLst>
      <p:ext uri="{BB962C8B-B14F-4D97-AF65-F5344CB8AC3E}">
        <p14:creationId xmlns:p14="http://schemas.microsoft.com/office/powerpoint/2010/main" val="53216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5809-FEA4-44D8-98E6-F8F01D1EE765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2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2EA7-FAFA-4F71-B1BF-4B18AD2A15D3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8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B7ED-6E8D-411F-8144-EFE344084773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9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CD71-7D7E-4EFD-913F-84AF9C59FB86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A978-31A6-4826-B834-9026FFF6162C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C3BA-81A5-42EF-B8BE-F9BF45751BAD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1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5B2-7044-4148-9A32-B8C534780C46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1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E109-3C5E-42C8-BD56-9FBA31400C5D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4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4C204-1859-4AA0-8DB3-FEE557AB40E6}" type="datetime1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6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v.krishtal@nostroy.r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фла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88" y="-99392"/>
            <a:ext cx="9569340" cy="765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9" name="Picture 2" descr="C:\Users\Кришталь_ВВ\AppData\Local\Microsoft\Windows\Temporary Internet Files\Content.Outlook\7W7ZSSH2\Logo_NOSTROY - GIF (2)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34779"/>
            <a:ext cx="1512168" cy="110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"/>
          <p:cNvSpPr txBox="1">
            <a:spLocks noChangeArrowheads="1"/>
          </p:cNvSpPr>
          <p:nvPr/>
        </p:nvSpPr>
        <p:spPr bwMode="auto">
          <a:xfrm>
            <a:off x="5724128" y="7101408"/>
            <a:ext cx="39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Кришталь Владислав Викторович</a:t>
            </a:r>
            <a:endParaRPr lang="ru-RU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Прямоугольник 1"/>
          <p:cNvSpPr>
            <a:spLocks noChangeArrowheads="1"/>
          </p:cNvSpPr>
          <p:nvPr/>
        </p:nvSpPr>
        <p:spPr bwMode="auto">
          <a:xfrm>
            <a:off x="1043608" y="3014194"/>
            <a:ext cx="7605323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российская система уровней квалификации</a:t>
            </a:r>
          </a:p>
          <a:p>
            <a:pPr algn="ctr">
              <a:buNone/>
            </a:pP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6453336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Кришталь Владислав Викторович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0BC1D10-D31D-4083-92D4-1D0DCDA39C53}" type="slidenum">
              <a:rPr lang="ru-RU" altLang="ru-RU" sz="1200" smtClean="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ru-RU" altLang="ru-RU" sz="1200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61444" name="Заголовок 1"/>
          <p:cNvSpPr txBox="1">
            <a:spLocks/>
          </p:cNvSpPr>
          <p:nvPr/>
        </p:nvSpPr>
        <p:spPr bwMode="auto">
          <a:xfrm>
            <a:off x="1331640" y="207856"/>
            <a:ext cx="8082557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Разработка, утверждение, актуализация профессиональных стандартов</a:t>
            </a:r>
            <a:endParaRPr lang="ru-RU" alt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6" y="144806"/>
            <a:ext cx="1187450" cy="8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484784" y="1628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43200" y="1369182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постановление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Правительства Российской Федерации от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22.01. 2013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г. № 23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«О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Правилах разработки, утверждения и применения профессиональных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стандартов»;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постановление Правительства Российской Федерации от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23.09. 2014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г. № 970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«О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внесении изменений в правила разработки, утверждения и применения профессиональных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стандартов»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sz="1600" dirty="0"/>
          </a:p>
        </p:txBody>
      </p:sp>
      <p:pic>
        <p:nvPicPr>
          <p:cNvPr id="1026" name="Picture 2" descr="Картинки по запросу Постановление Правительст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4" y="1037643"/>
            <a:ext cx="24384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609482"/>
              </p:ext>
            </p:extLst>
          </p:nvPr>
        </p:nvGraphicFramePr>
        <p:xfrm>
          <a:off x="288118" y="3387472"/>
          <a:ext cx="868665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7174482"/>
              </a:tblGrid>
              <a:tr h="6759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Осуществляется с учетом приоритетных направлений развития экономики и предложений Национального совета при Президенте Российской Федерации по профессиональным квалификациям. Может проводиться в инициативном порядке</a:t>
                      </a:r>
                      <a:endParaRPr lang="ru-RU" sz="1400" dirty="0"/>
                    </a:p>
                  </a:txBody>
                  <a:tcPr/>
                </a:tc>
              </a:tr>
              <a:tr h="107539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Утверждение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Профессиональный стандарт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утверждается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Минтрудом России после: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Прохождение профессионально-общественное обсуждение с представителями заинтересованных организаций, например профсоюзов, профессиональных сообществ. Должно быть привлечено не менее 100 экспертов.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Получить согласование отраслевого совета по профессиональным квалификациям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Получить одобрение Национального совета при Президенте по профессиональным квалификациям.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04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Актуализация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Осуществляется при наличии обоснованных предложений либо соответствующих изменений в законодательстве Российской Федерации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1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331640" y="1988840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Прямоугольник 1"/>
          <p:cNvSpPr>
            <a:spLocks noChangeArrowheads="1"/>
          </p:cNvSpPr>
          <p:nvPr/>
        </p:nvSpPr>
        <p:spPr bwMode="auto">
          <a:xfrm>
            <a:off x="1259632" y="1844824"/>
            <a:ext cx="705678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ОБЯЗАТЕЛЬНОСТЬ ИХ ПРИМЕНЕНИЯ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1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7267" y="1328782"/>
            <a:ext cx="8544699" cy="17281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3513" y="5086348"/>
            <a:ext cx="8542635" cy="15110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614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0BC1D10-D31D-4083-92D4-1D0DCDA39C53}" type="slidenum">
              <a:rPr lang="ru-RU" altLang="ru-RU" sz="1200" smtClean="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ru-RU" altLang="ru-RU" sz="1200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360215" y="1227728"/>
            <a:ext cx="843593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 122-ФЗ от 02.05.2015 «О внесении изменений в Трудовой Кодекс Российской Федерации и статьи 11 и 73 ФЗ «Об образовании в Российский Федерации», который вступает в силу с 01 июля 2016 года </a:t>
            </a:r>
            <a:endParaRPr lang="ru-RU" alt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Заголовок 1"/>
          <p:cNvSpPr txBox="1">
            <a:spLocks/>
          </p:cNvSpPr>
          <p:nvPr/>
        </p:nvSpPr>
        <p:spPr bwMode="auto">
          <a:xfrm>
            <a:off x="1736604" y="153387"/>
            <a:ext cx="636262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законодательстве</a:t>
            </a:r>
            <a:endParaRPr lang="ru-RU" alt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6" y="144806"/>
            <a:ext cx="1187450" cy="8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27724" y="5197835"/>
            <a:ext cx="83942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Российской Федерации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27 июня 2016 г. N </a:t>
            </a: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584 «Об утверждении особенностей применения профессиональных стандартов  в части требований, обязательных для применения организациями государственного сектора Российской Федерации»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4008" y="3338998"/>
            <a:ext cx="4155340" cy="14653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течение года все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ФГОСы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должны быть актуализированы на соответствие профессиональным стандартам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513" y="3338997"/>
            <a:ext cx="4112354" cy="14653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Профстандарты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становятся обязательными для организаций любой формы собственности, если ФЗ и НПА установлены требования к квалификации работников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979712" y="3021472"/>
            <a:ext cx="465138" cy="38680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553200" y="3056974"/>
            <a:ext cx="465138" cy="38680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0BC1D10-D31D-4083-92D4-1D0DCDA39C53}" type="slidenum">
              <a:rPr lang="ru-RU" altLang="ru-RU" sz="1200" smtClean="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ru-RU" altLang="ru-RU" sz="1200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539553" y="1992180"/>
            <a:ext cx="8147248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Федеральным законом № 122-ФЗ «О внесении изменений в ТК РФ» от 02 мая 2015 года Трудовой кодекс дополнен статьями, которые </a:t>
            </a:r>
            <a:r>
              <a:rPr lang="ru-RU" altLang="ru-RU" sz="24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вступают в силу с 01 июля 2016 года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Ст.195.3 «Порядок применения профессиональных стандартов» гласит «если настоящим Кодексом, другими федеральными законами и другими нормативными актами Российской Федерации, установлены требования к квалификации, необходимой работнику для выполнения определённой трудовой функции, профессиональные стандарты, в части указанных требований обязательны для исполнения работодателями»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Заголовок 1"/>
          <p:cNvSpPr txBox="1">
            <a:spLocks/>
          </p:cNvSpPr>
          <p:nvPr/>
        </p:nvSpPr>
        <p:spPr bwMode="auto">
          <a:xfrm>
            <a:off x="1502359" y="400479"/>
            <a:ext cx="636262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Трудовом Кодексе Российской Федерации</a:t>
            </a:r>
            <a:endParaRPr lang="ru-RU" alt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74036"/>
            <a:ext cx="1018456" cy="148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6" y="144806"/>
            <a:ext cx="1187450" cy="8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9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Обязательность применения профессиональных стандартов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67538782"/>
              </p:ext>
            </p:extLst>
          </p:nvPr>
        </p:nvGraphicFramePr>
        <p:xfrm>
          <a:off x="179512" y="1032843"/>
          <a:ext cx="8712967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201880"/>
            <a:ext cx="1188823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469" y="412974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является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обязательным?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9960" y="1052736"/>
            <a:ext cx="8124079" cy="5544616"/>
          </a:xfrm>
        </p:spPr>
        <p:txBody>
          <a:bodyPr>
            <a:normAutofit fontScale="62500" lnSpcReduction="20000"/>
          </a:bodyPr>
          <a:lstStyle/>
          <a:p>
            <a:pPr marL="385763" indent="-385763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85763" indent="-385763" algn="just">
              <a:buFont typeface="Arial" panose="020B0604020202020204" pitchFamily="34" charset="0"/>
              <a:buAutoNum type="arabicPeriod"/>
            </a:pPr>
            <a:r>
              <a:rPr lang="ru-RU" sz="3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Наименования </a:t>
            </a:r>
            <a:r>
              <a:rPr lang="ru-RU" sz="3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должностей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(ст. 57 абзац 3 часть 2 ТК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РФ). Предоставление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компенсаций и льгот либо наличие ограничений - наименование этих должностей, профессий или специальностей и квалификационные требования к ним должны соответствовать наименованиям и требованиям, указанным в квалификационных справочниках, утверждаемых в порядке, устанавливаемом Правительством Российской Федерации, или соответствующим положениям профессиональных стандартов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85763" indent="-385763" algn="just">
              <a:buFont typeface="Arial" panose="020B0604020202020204" pitchFamily="34" charset="0"/>
              <a:buAutoNum type="arabicPeriod"/>
            </a:pP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buAutoNum type="arabicPeriod"/>
            </a:pPr>
            <a:r>
              <a:rPr lang="ru-RU" sz="3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квалификации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(требования к образованию, опыту работы, знаниям и умениям) (ст. 57 и 195.3 ТК РФ)</a:t>
            </a:r>
          </a:p>
          <a:p>
            <a:pPr marL="385763" indent="-385763">
              <a:buAutoNum type="arabicPeriod"/>
            </a:pP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1026" name="Picture 2" descr="http://citycarparts.ru/image/data/d493022s-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48" y="116632"/>
            <a:ext cx="99309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01880"/>
            <a:ext cx="1188823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9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0BC1D10-D31D-4083-92D4-1D0DCDA39C53}" type="slidenum">
              <a:rPr lang="ru-RU" altLang="ru-RU" sz="1200" smtClean="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ru-RU" altLang="ru-RU" sz="1200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61444" name="Заголовок 1"/>
          <p:cNvSpPr txBox="1">
            <a:spLocks/>
          </p:cNvSpPr>
          <p:nvPr/>
        </p:nvSpPr>
        <p:spPr bwMode="auto">
          <a:xfrm>
            <a:off x="1517195" y="166459"/>
            <a:ext cx="636262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</a:t>
            </a:r>
            <a:endParaRPr lang="ru-RU" alt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46" y="1196752"/>
            <a:ext cx="828092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РАБОТОДАТЕЛЕЙ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если 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нарушение требований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абз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3 ч. 2 ст. 57 ТК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РФ работодатель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указал в трудовом договоре должность (профессию, специальность) без учета положений ЕКС, ЕТКС либо профессионального стандарта, он может быть привлечен к административной ответственности по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ч. 3 ст. 5.27 КоАП РФ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а за повторное совершение аналогичного правонарушения - в соответствии с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ч. 5 ст. 5.27 КоАП РФ. 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в отношении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допущено такое нарушение, могут возникнуть проблемы при получении соответствующих льгот и компенсаций.</a:t>
            </a:r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endParaRPr lang="ru-RU" dirty="0"/>
          </a:p>
        </p:txBody>
      </p:sp>
      <p:pic>
        <p:nvPicPr>
          <p:cNvPr id="1026" name="Picture 2" descr="http://velotur.iptv.by/uploads/posts/2012-03/1332244111_1331028513_im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24404"/>
            <a:ext cx="1165969" cy="97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01880"/>
            <a:ext cx="1188823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0BC1D10-D31D-4083-92D4-1D0DCDA39C53}" type="slidenum">
              <a:rPr lang="ru-RU" altLang="ru-RU" sz="1200" smtClean="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ru-RU" altLang="ru-RU" sz="1200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61444" name="Заголовок 1"/>
          <p:cNvSpPr txBox="1">
            <a:spLocks/>
          </p:cNvSpPr>
          <p:nvPr/>
        </p:nvSpPr>
        <p:spPr bwMode="auto">
          <a:xfrm>
            <a:off x="1517195" y="166459"/>
            <a:ext cx="636262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Разъяснения Минтруда России</a:t>
            </a:r>
            <a:endParaRPr lang="ru-RU" alt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753" y="1556792"/>
            <a:ext cx="82809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01880"/>
            <a:ext cx="1188823" cy="8474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24742" y="1156682"/>
            <a:ext cx="7122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1. Письмо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Министерства труда и социальной защиты Российской Федерации от 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30.12.2015 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№ 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14-0/В-1193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2. Письмо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Министерства труда и социальной защиты Российской Федерации от 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04.04.2016 № 14-0/10/13-2253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5" y="1699088"/>
            <a:ext cx="1490989" cy="1728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7" y="4077072"/>
            <a:ext cx="1597706" cy="17964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07704" y="2751157"/>
            <a:ext cx="713913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Даже если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профстандарт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обязателен, увольнять работника за несоответствие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придется.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Применять обязательные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профстандарты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нужно, в частности, при приеме на работу новых сотрудников.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Вступление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силу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профстандартов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основание уволить тех, кто уже работает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необходимости компания может направить сотрудников, например, на профессиональное обучение, чтобы привести их квалификацию в соответствие 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профстандартами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работодатель все же решит уволить сотрудников с недостаточной квалификацией, ему придется провести аттестацию.</a:t>
            </a:r>
          </a:p>
        </p:txBody>
      </p:sp>
    </p:spTree>
    <p:extLst>
      <p:ext uri="{BB962C8B-B14F-4D97-AF65-F5344CB8AC3E}">
        <p14:creationId xmlns:p14="http://schemas.microsoft.com/office/powerpoint/2010/main" val="28910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/>
          </p:nvPr>
        </p:nvGraphicFramePr>
        <p:xfrm>
          <a:off x="323528" y="2636912"/>
          <a:ext cx="8497193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291204" y="180149"/>
            <a:ext cx="8785225" cy="248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Механизмы внедрения профессиональных стандартов</a:t>
            </a:r>
            <a:endParaRPr lang="ru-RU" altLang="ru-RU" sz="2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Строительная отрасль должна в существенной степени формировать требования к специалисту, с этой задачей можно справится </a:t>
            </a: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путем участия профессионального сообщества </a:t>
            </a:r>
            <a:r>
              <a:rPr lang="ru-RU" alt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следующих процессах: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986"/>
            <a:ext cx="1121519" cy="79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7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Прямоугольник 1"/>
          <p:cNvSpPr>
            <a:spLocks noChangeArrowheads="1"/>
          </p:cNvSpPr>
          <p:nvPr/>
        </p:nvSpPr>
        <p:spPr bwMode="auto">
          <a:xfrm>
            <a:off x="755576" y="1700808"/>
            <a:ext cx="756084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КВАЛИФИКАЦИЙ</a:t>
            </a:r>
            <a:endParaRPr lang="ru-RU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3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Прямоугольник 1"/>
          <p:cNvSpPr>
            <a:spLocks noChangeArrowheads="1"/>
          </p:cNvSpPr>
          <p:nvPr/>
        </p:nvSpPr>
        <p:spPr bwMode="auto">
          <a:xfrm>
            <a:off x="1196008" y="2837488"/>
            <a:ext cx="705678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8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63688" y="139899"/>
            <a:ext cx="7344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760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Картинки по запросу президент путин подписыва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тинки по запросу президент путин подписыва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6" y="1278513"/>
            <a:ext cx="261438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24" y="3246099"/>
            <a:ext cx="367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июля 2016 года Президент России подписал Федеральный закон № 238-ФЗ «О независимой оценке квалификации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(вступает в силу с 01.01.2017г.)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975" y="5059719"/>
            <a:ext cx="8315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с участием советов по профессиональным квалификациям разрабатывается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пакет подзаконных нормативных правовых актов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регламентирующих организацию и проведение независимой оценки квалификаций (в том числе: положение о сдаче профессионального экзамена, требования к центрам оценки квалификации, положение о реестре, положение о разработке контрольно-оценочных средств).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7904" y="1278513"/>
            <a:ext cx="5112567" cy="3444914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квалификации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подтверждения соответствия квалификации соискателя положениям профессионального стандарта или квалификационным требованиям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установленным федеральными законами и иными нормативными правовыми актами Российской Федерации (далее - требования к квалификации), проведенная центром оценки квалификаций в соответствии с настоящим Федеральным законом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(п.2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3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238-ФЗ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 независимой оценке квалификации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«)</a:t>
            </a:r>
          </a:p>
        </p:txBody>
      </p:sp>
    </p:spTree>
    <p:extLst>
      <p:ext uri="{BB962C8B-B14F-4D97-AF65-F5344CB8AC3E}">
        <p14:creationId xmlns:p14="http://schemas.microsoft.com/office/powerpoint/2010/main" val="14814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3790"/>
            <a:ext cx="7067128" cy="938945"/>
          </a:xfrm>
        </p:spPr>
        <p:txBody>
          <a:bodyPr>
            <a:noAutofit/>
          </a:bodyPr>
          <a:lstStyle/>
          <a:p>
            <a:pPr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Комплекты оценочных средств (КОС)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88" y="2420888"/>
            <a:ext cx="8955800" cy="432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25750"/>
            <a:ext cx="2712955" cy="3859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474" y="2921698"/>
            <a:ext cx="2719052" cy="38347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328" y="2937943"/>
            <a:ext cx="2682472" cy="3834716"/>
          </a:xfrm>
          <a:prstGeom prst="rect">
            <a:avLst/>
          </a:prstGeom>
        </p:spPr>
      </p:pic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457200" y="1229128"/>
            <a:ext cx="8229600" cy="4897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рамках выполнения Комплекса мероприятий по реализации в 2016 году субсидии из бюджета ФСС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специалистами СПК в строительстве проводится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оценочных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средств.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01.11.2016 завершена разработка КОС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профессиональным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квалификациям</a:t>
            </a:r>
          </a:p>
          <a:p>
            <a:pPr marL="0" indent="0" algn="ctr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0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405" y="1191659"/>
            <a:ext cx="8229600" cy="5361459"/>
          </a:xfrm>
        </p:spPr>
        <p:txBody>
          <a:bodyPr/>
          <a:lstStyle/>
          <a:p>
            <a:pPr marL="0" indent="0">
              <a:buNone/>
              <a:tabLst>
                <a:tab pos="88900" algn="l"/>
              </a:tabLst>
            </a:pPr>
            <a:endParaRPr lang="ru-RU" sz="1400" dirty="0" smtClean="0"/>
          </a:p>
          <a:p>
            <a:pPr marL="0" indent="0">
              <a:buNone/>
              <a:tabLst>
                <a:tab pos="88900" algn="l"/>
              </a:tabLst>
            </a:pPr>
            <a:endParaRPr lang="ru-RU" sz="1400" dirty="0" smtClean="0"/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F5A0-B2B0-4724-A9C1-93EFF48FF68F}" type="slidenum">
              <a:rPr lang="en-US" altLang="ru-RU" smtClean="0"/>
              <a:pPr>
                <a:defRPr/>
              </a:pPr>
              <a:t>22</a:t>
            </a:fld>
            <a:endParaRPr lang="en-US" alt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47664" y="46514"/>
            <a:ext cx="7059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Промежуточные результаты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созданию </a:t>
            </a:r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ЦОКов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upload.wikimedia.org/wikipedia/commons/thumb/d/db/Map_of_Russian_districts,_2014-03-21.svg/698px-Map_of_Russian_districts,_2014-03-2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4" y="2440325"/>
            <a:ext cx="8712968" cy="430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25847" y="6368687"/>
            <a:ext cx="1012825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Махачкала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5058" y="4059752"/>
            <a:ext cx="1457325" cy="212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5700283"/>
            <a:ext cx="936104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Самара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5763" y="5229181"/>
            <a:ext cx="1489584" cy="2329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Нижний Новгород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7"/>
          <p:cNvSpPr>
            <a:spLocks noChangeArrowheads="1"/>
          </p:cNvSpPr>
          <p:nvPr/>
        </p:nvSpPr>
        <p:spPr bwMode="auto">
          <a:xfrm>
            <a:off x="230475" y="1262573"/>
            <a:ext cx="87129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СПК в строительстве принято решение о создании 21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ЦОКа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Москве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Санкт-Петербурге, Астрахани, Махачкале, Владимире, Ижевске, Нижнем Новгороде, Казани, Самаре, Уфе, Кемерово, Костроме, Красноярске и Якутске. </a:t>
            </a: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68378" y="5687472"/>
            <a:ext cx="1457325" cy="212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Красноярск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8144" y="4410157"/>
            <a:ext cx="864096" cy="182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Якутск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8505" y="4972693"/>
            <a:ext cx="794684" cy="2393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88507" y="5474028"/>
            <a:ext cx="648072" cy="2107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Уфа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3928" y="6040069"/>
            <a:ext cx="864096" cy="182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Кемерово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2244" y="6016531"/>
            <a:ext cx="1123517" cy="204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Астрахань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64070" y="4741220"/>
            <a:ext cx="1123517" cy="204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50785" y="4989287"/>
            <a:ext cx="1123517" cy="204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Ижевск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61968" y="5453034"/>
            <a:ext cx="840403" cy="239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Казань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20181" y="4530194"/>
            <a:ext cx="947563" cy="211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Кострома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22863" y="5776941"/>
            <a:ext cx="864096" cy="182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Томск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1619910" y="139096"/>
            <a:ext cx="72385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стимулирования участников системы независимой оценки квалификации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971" y="1608912"/>
            <a:ext cx="8822754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03.07.2016 N 251-ФЗ "О внесении изменений в часть вторую Налогового кодекса Российской Федерации в связи с принятием Федерального закона "О независимой оценке квалификации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64904"/>
            <a:ext cx="8429625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РАБОТОДАТЕЛЕЙ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включение в состав прочих расходов, связанных с производством и (или) реализацией, затрат на независимую оценку  квалификации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работников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23 п. 1 ст. 264 НК РФ) 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ЦЕНТРОВ ОЦЕНКИ КВАЛИФИКАЦИИ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освобождение от налога на добавленную стоимость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СОИСКАТЕЛЕЙ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право на получение налогового вычета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6 п. 1 ст. 219 НК РФ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Прямоугольник 1"/>
          <p:cNvSpPr>
            <a:spLocks noChangeArrowheads="1"/>
          </p:cNvSpPr>
          <p:nvPr/>
        </p:nvSpPr>
        <p:spPr bwMode="auto">
          <a:xfrm>
            <a:off x="1115616" y="1556792"/>
            <a:ext cx="705678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РЕЕСТР СПЕЦИАЛИСТОВ</a:t>
            </a:r>
            <a:endParaRPr lang="ru-RU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1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76" y="1049012"/>
            <a:ext cx="4781426" cy="703173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81157" y="925400"/>
            <a:ext cx="7322924" cy="32137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 372-ФЗ в области кадрового обеспечения 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(вступает в силу с 01.07.2017)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53951" y="1619980"/>
            <a:ext cx="3367389" cy="20005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Проверить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квалифицированных кадров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 конкретных строительных организаций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0776" y="1632625"/>
            <a:ext cx="3454202" cy="20005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характеристики квалификаций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необходимые работникам для осуществления трудовых функций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3951" y="4144296"/>
            <a:ext cx="3361308" cy="13234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ведение Национального реестра специалистов в области строительства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384" y="4106276"/>
            <a:ext cx="3510594" cy="13234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утверждение квалификационных стандартов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167540" y="3632873"/>
            <a:ext cx="304282" cy="38932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390588" y="3645307"/>
            <a:ext cx="288032" cy="38932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4427" y="369490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127" y="591712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результате существенно изменятся требования к инженерно-техническим работникам в строительстве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92852"/>
            <a:ext cx="7560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и квалификационный стандарты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2520915"/>
            <a:ext cx="3454202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квалификации, необходимой работнику для осуществления определенного вида профессиональной деятельности, в том числе выполнения определенной трудовой функции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3909" y="2520915"/>
            <a:ext cx="3454202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квалификации необходимой работнику для осуществлений трудовых функций, дифференцированная от вида трудовой деятельности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184" y="1356944"/>
            <a:ext cx="3510594" cy="70788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5141" y="1356944"/>
            <a:ext cx="3510594" cy="707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Квалификационный стандарт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16040" y="5782795"/>
            <a:ext cx="2388795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п. 5 ст. 55.5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РФ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8481" y="5805264"/>
            <a:ext cx="4572000" cy="367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ст. 195.1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338443" y="1536238"/>
            <a:ext cx="288032" cy="38932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4338443" y="3416351"/>
            <a:ext cx="288032" cy="38932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128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0789" y="1683533"/>
            <a:ext cx="3397716" cy="190821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Трудовой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кодекс Российской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Федерации ст. 195.1 - 195.3 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(вводит понятия профессионального стандарта и порядок его применения)</a:t>
            </a:r>
          </a:p>
          <a:p>
            <a:pPr algn="ctr"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3161" y="63836"/>
            <a:ext cx="7560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регулирующие квалификационные требования к специалистам строительных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0789" y="4145384"/>
            <a:ext cx="3422570" cy="2062103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 от 03.07.2016 N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238-ФЗ «О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независимой оценке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квалификации»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72459" y="1683533"/>
            <a:ext cx="3397716" cy="1938992"/>
          </a:xfrm>
          <a:prstGeom prst="rect">
            <a:avLst/>
          </a:prstGeom>
          <a:solidFill>
            <a:srgbClr val="1D7D1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Профессиональный стандарт «Организатор строительного производства» 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(утвержден приказом Минтруда России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930н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21.11.2014)</a:t>
            </a:r>
          </a:p>
          <a:p>
            <a:pPr algn="ctr">
              <a:spcAft>
                <a:spcPts val="0"/>
              </a:spcAft>
            </a:pP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4149080"/>
            <a:ext cx="3422570" cy="206210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от 03.07.2016 N 251-ФЗ "О внесении изменений в часть вторую Налогового кодекса Российской Федерации в связи с принятием Федерального закона "О независимой оценке квалификации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311466" y="2366098"/>
            <a:ext cx="288032" cy="38932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4311466" y="4981775"/>
            <a:ext cx="288032" cy="38932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645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85751" y="768074"/>
            <a:ext cx="7322924" cy="32137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Специалистам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организации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7690" y="4145083"/>
            <a:ext cx="2499005" cy="2452268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выполнения работ по соответствующему направлению. </a:t>
            </a:r>
          </a:p>
          <a:p>
            <a:pPr algn="ctr"/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Должностные обязанности предусмотрены п.5. ст. 55</a:t>
            </a:r>
            <a:r>
              <a:rPr lang="ru-RU" sz="15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 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30838" y="4145082"/>
            <a:ext cx="1361642" cy="24522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организации должно быть не менее чем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специалиста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месту основной работы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23206" y="4145083"/>
            <a:ext cx="1701121" cy="2452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 должны быть включены в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реестры специалистов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8444" y="4145082"/>
            <a:ext cx="3170930" cy="245226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 55.5.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 и внутренние документы саморегулируемой организации</a:t>
            </a:r>
          </a:p>
          <a:p>
            <a:pPr algn="just"/>
            <a:endParaRPr lang="ru-RU" sz="13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44" y="3488701"/>
            <a:ext cx="3173514" cy="6563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Регулирующие нормы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33973" y="3488701"/>
            <a:ext cx="2499005" cy="6563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34257" y="3488701"/>
            <a:ext cx="3074418" cy="6563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11637" y="1407646"/>
            <a:ext cx="70808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физическое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лицо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которое имеет право осуществлять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 трудовому договору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заключенному с ИП или юридическим лицом,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трудовые функции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организации выполнения работ по строительству, реконструкции, капитального ремонта объекта капитального строительства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должности главного инженера проекта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 сведения о котором включены 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реестр специалистов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области строительства.</a:t>
            </a:r>
          </a:p>
        </p:txBody>
      </p:sp>
      <p:pic>
        <p:nvPicPr>
          <p:cNvPr id="2050" name="Picture 2" descr="http://www.opengsm.ru/images/master/te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8" y="1468789"/>
            <a:ext cx="1497654" cy="149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4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94742" y="49347"/>
            <a:ext cx="7130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организации строительства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3831" y="500197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включения сведений о специалисте в области строительства в Национальный реестр специалистов необходимо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35855" y="1150848"/>
          <a:ext cx="8568952" cy="5158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6768752"/>
                <a:gridCol w="144016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Предоставляемый документ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Основание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925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Заявление на включение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Национальный реестр специалистов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п.6 ст.55.5-1 </a:t>
                      </a:r>
                      <a:r>
                        <a:rPr lang="ru-RU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ГрКРФ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650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  <a:defRPr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Заверенная копия Диплома о высшем образовании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профессии, специальности или направлению подготовки в области строительства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п.6 ст.55.5-1 </a:t>
                      </a:r>
                      <a:r>
                        <a:rPr lang="ru-RU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ГрКРФ</a:t>
                      </a:r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807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Заверенная 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выписка из трудовой книжки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подтверждающая: </a:t>
                      </a:r>
                    </a:p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наличие стажа работы соответственно в организациях, выполняющих инженерные изыскания, осуществляющих подготовку проектной документации, строительство, реконструкцию, капитальный ремонт объектов капитального строительства на инженерных должностях не менее чем 3 года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п.6 ст.55.5-1 </a:t>
                      </a:r>
                      <a:r>
                        <a:rPr lang="ru-RU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ГрКРФ</a:t>
                      </a:r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1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наличие общего трудового стажа по профессии, специальности или направлению подготовки в области строительства не менее чем десять лет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Заверенная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копия </a:t>
                      </a:r>
                      <a:r>
                        <a:rPr lang="ru-RU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достоверения о повышение квалификации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специалиста по направлению подготовки в области строительства не реже одного раза в 5 лет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п.6 ст.55.5-1 </a:t>
                      </a:r>
                      <a:r>
                        <a:rPr lang="ru-RU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ГрКРФ</a:t>
                      </a:r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Разрешение на работу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/патент (для иностранных граждан)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п.6 ст.55.5-1 </a:t>
                      </a:r>
                      <a:r>
                        <a:rPr lang="ru-RU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ГрКРФ</a:t>
                      </a:r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Должностные инструкции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специалиста в области строительства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п.5 ст.55.5-1 </a:t>
                      </a:r>
                      <a:r>
                        <a:rPr lang="ru-RU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ГрКРФ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Скан-копия 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трудового договора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специалиста в области строительства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п.1 ст.55.5-1 </a:t>
                      </a:r>
                      <a:r>
                        <a:rPr lang="ru-RU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ГрКРФ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541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Согласие на обработку персональных данных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ст. 3  Федерального закона № 152-ФЗ «О персональных данных» от 27.07.06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Справка об отсутствии у физического лица непогашенной или неснятой судимости за совершение умышленного преступления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п.8 ст.55.5-1 </a:t>
                      </a:r>
                      <a:r>
                        <a:rPr lang="ru-RU" sz="10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ГрКРФ</a:t>
                      </a:r>
                      <a:endParaRPr lang="ru-RU" sz="10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244767" y="6309320"/>
            <a:ext cx="970554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Перечень направлений подготовки в области строительства готовит Минстрой России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384135" y="5986195"/>
            <a:ext cx="8402707" cy="642942"/>
          </a:xfrm>
          <a:prstGeom prst="rect">
            <a:avLst/>
          </a:prstGeom>
          <a:solidFill>
            <a:srgbClr val="00AC4E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Дополнительное профессиональное </a:t>
            </a:r>
            <a:r>
              <a:rPr lang="ru-RU" b="1" dirty="0" smtClean="0"/>
              <a:t> образование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356743" y="4572007"/>
            <a:ext cx="2786082" cy="1240447"/>
          </a:xfrm>
          <a:prstGeom prst="rect">
            <a:avLst/>
          </a:prstGeom>
          <a:solidFill>
            <a:srgbClr val="00AC4E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Высшее: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r>
              <a:rPr lang="ru-RU" b="1" dirty="0" err="1" smtClean="0"/>
              <a:t>Бакалавриат</a:t>
            </a:r>
            <a:r>
              <a:rPr lang="ru-RU" b="1" dirty="0" smtClean="0"/>
              <a:t> Магистратура </a:t>
            </a:r>
            <a:r>
              <a:rPr lang="ru-RU" b="1" dirty="0" err="1" smtClean="0"/>
              <a:t>Специалитет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71802" y="1214422"/>
            <a:ext cx="2928958" cy="500066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Обучение на всю жизнь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0364" y="3714752"/>
            <a:ext cx="3000396" cy="500066"/>
          </a:xfrm>
          <a:prstGeom prst="rect">
            <a:avLst/>
          </a:prstGeom>
          <a:solidFill>
            <a:srgbClr val="00AC4E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Обучение через всю жизнь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20" y="2143116"/>
            <a:ext cx="2857520" cy="7143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Начальное профессиональное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3636" y="2143116"/>
            <a:ext cx="2571768" cy="7143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Высшее профессиональное</a:t>
            </a: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rot="5400000" flipH="1" flipV="1">
            <a:off x="2910681" y="518319"/>
            <a:ext cx="428625" cy="2820988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6200000" flipV="1">
            <a:off x="5768181" y="481807"/>
            <a:ext cx="428625" cy="2894012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86116" y="2143116"/>
            <a:ext cx="2714644" cy="7143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Среднее профессиональное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57950" y="4572008"/>
            <a:ext cx="2428892" cy="1021222"/>
          </a:xfrm>
          <a:prstGeom prst="rect">
            <a:avLst/>
          </a:prstGeom>
          <a:solidFill>
            <a:srgbClr val="00AC4E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Высшее: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Аспирантура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45843" y="1085409"/>
            <a:ext cx="8858250" cy="214312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42875" y="3500438"/>
            <a:ext cx="8858250" cy="324093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84135" y="4572000"/>
            <a:ext cx="2714644" cy="1021230"/>
          </a:xfrm>
          <a:prstGeom prst="rect">
            <a:avLst/>
          </a:prstGeom>
          <a:solidFill>
            <a:srgbClr val="00AC4E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Среднее профессиональное</a:t>
            </a:r>
          </a:p>
        </p:txBody>
      </p:sp>
      <p:cxnSp>
        <p:nvCxnSpPr>
          <p:cNvPr id="54" name="Соединительная линия уступом 53"/>
          <p:cNvCxnSpPr/>
          <p:nvPr/>
        </p:nvCxnSpPr>
        <p:spPr>
          <a:xfrm rot="5400000" flipH="1" flipV="1">
            <a:off x="2928938" y="3000375"/>
            <a:ext cx="357187" cy="2786063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Backup_of_Логотип МГСУ(стандарт)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123738" y="142852"/>
            <a:ext cx="620754" cy="1073905"/>
          </a:xfrm>
          <a:prstGeom prst="rect">
            <a:avLst/>
          </a:prstGeom>
        </p:spPr>
      </p:pic>
      <p:sp>
        <p:nvSpPr>
          <p:cNvPr id="3119" name="TextBox 88"/>
          <p:cNvSpPr txBox="1">
            <a:spLocks noChangeArrowheads="1"/>
          </p:cNvSpPr>
          <p:nvPr/>
        </p:nvSpPr>
        <p:spPr bwMode="auto">
          <a:xfrm>
            <a:off x="8643938" y="1143000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120" name="TextBox 89"/>
          <p:cNvSpPr txBox="1">
            <a:spLocks noChangeArrowheads="1"/>
          </p:cNvSpPr>
          <p:nvPr/>
        </p:nvSpPr>
        <p:spPr bwMode="auto">
          <a:xfrm>
            <a:off x="8572500" y="3571875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32" name="Стрелка вниз 31"/>
          <p:cNvSpPr/>
          <p:nvPr/>
        </p:nvSpPr>
        <p:spPr>
          <a:xfrm>
            <a:off x="4106862" y="3003614"/>
            <a:ext cx="857250" cy="62106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536281" y="1714500"/>
            <a:ext cx="0" cy="42861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499992" y="4224520"/>
            <a:ext cx="0" cy="34748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499992" y="4393406"/>
            <a:ext cx="3143821" cy="48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643813" y="4398260"/>
            <a:ext cx="0" cy="1737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660527" y="5593969"/>
            <a:ext cx="0" cy="4320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4555873" y="5812447"/>
            <a:ext cx="0" cy="1737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1714499" y="5593969"/>
            <a:ext cx="0" cy="4320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107531" y="4929198"/>
            <a:ext cx="250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6143636" y="4899953"/>
            <a:ext cx="21431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1491329" y="-18256"/>
            <a:ext cx="7509796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системе профессионального образования</a:t>
            </a:r>
            <a:endParaRPr lang="ru-RU" alt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3" y="100778"/>
            <a:ext cx="1187450" cy="8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1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167793" cy="83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07803" y="60162"/>
            <a:ext cx="7272808" cy="58664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Перечни направлений подготовки высшего образования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части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раздела «Инженерное дело, технологии и технические науки», которая имеет отношение к архитектуре и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строительству: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21875" y="1752519"/>
          <a:ext cx="8744755" cy="48648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77111"/>
                <a:gridCol w="206130"/>
                <a:gridCol w="5249248"/>
                <a:gridCol w="215930"/>
                <a:gridCol w="1096336"/>
              </a:tblGrid>
              <a:tr h="528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Коды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направлений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подготовки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Наименования укрупненных групп направлений подготовки.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Наименования направлений подготовки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Квалификация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/>
                </a:tc>
              </a:tr>
              <a:tr h="13715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07.00.00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АРХИТЕКТУРА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</a:tr>
              <a:tr h="1371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07.03.01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Архитектура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</a:tr>
              <a:tr h="1687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07.03.02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и реставрация архитектурного наследия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</a:tr>
              <a:tr h="1371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07.03.03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Дизайн архитектурной среды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</a:tr>
              <a:tr h="1371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07.03.04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Градостроительство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</a:tr>
              <a:tr h="14441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08.00.00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 И ТЕХНОЛОГИИ СТРОИТЕЛЬСТВА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</a:tr>
              <a:tr h="1371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08.03.01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</a:tr>
              <a:tr h="13715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Магистратура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07.00.00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АРХИТЕКТУРА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</a:tr>
              <a:tr h="1371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07.04.01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Архитектура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</a:tr>
              <a:tr h="16654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07.04.02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и реставрация архитектурного наследия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</a:tr>
              <a:tr h="1371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07.04.03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Дизайн архитектурной среды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</a:tr>
              <a:tr h="1371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07.04.04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Градостроительство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</a:tr>
              <a:tr h="19268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08.00.00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 И ТЕХНОЛОГИИ СТРОИТЕЛЬСТВА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</a:tr>
              <a:tr h="2064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08.04.01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</a:tr>
              <a:tr h="13715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Специалитет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5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08.00.00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 И ТЕХНОЛОГИИ СТРОИТЕЛЬСТВА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08.05.01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уникальных зданий и сооружений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Инженер-строитель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145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08.05.02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Строительство, эксплуатация, восстановление и техническое прикрытие автомобильных дорог, мостов и тоннелей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8112" y="1366294"/>
            <a:ext cx="9029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России от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12.09.13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№1061)</a:t>
            </a:r>
          </a:p>
        </p:txBody>
      </p:sp>
    </p:spTree>
    <p:extLst>
      <p:ext uri="{BB962C8B-B14F-4D97-AF65-F5344CB8AC3E}">
        <p14:creationId xmlns:p14="http://schemas.microsoft.com/office/powerpoint/2010/main" val="5047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1227040"/>
            <a:ext cx="1396065" cy="10457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5083"/>
            <a:ext cx="7886700" cy="5866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программного обеспечения  НРС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6309320"/>
            <a:ext cx="803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может занять от 3 до 6 месяцев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92141" y="2420167"/>
          <a:ext cx="8677777" cy="371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158"/>
                <a:gridCol w="3648172"/>
                <a:gridCol w="4526447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Открытая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Закрытая часть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ФИО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Персонифицирующие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данные (дата рождения, СНИЛС)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осуществляемых работ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 образовании, повышении квалификации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принятия решения о включении (исключении)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НРС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таж работы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Иная информация, в соответствии с регламентом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Специальный стаж работы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разрешения на работу (для иностранных граждан)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 работодателе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Иная информация (перечень уточняется)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063" y="1078539"/>
            <a:ext cx="748928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Прежде всего необходима разработка ТЗ к программному обеспечению НРС</a:t>
            </a:r>
          </a:p>
          <a:p>
            <a:pPr algn="ctr">
              <a:lnSpc>
                <a:spcPct val="115000"/>
              </a:lnSpc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Технические требования к программному продукту должны включать в себя:</a:t>
            </a:r>
          </a:p>
          <a:p>
            <a:pPr marL="257175" indent="-257175">
              <a:lnSpc>
                <a:spcPct val="115000"/>
              </a:lnSpc>
              <a:buFont typeface="+mj-lt"/>
              <a:buAutoNum type="arabicParenR"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Требования к интерфейсу продукта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57175" indent="-257175">
              <a:lnSpc>
                <a:spcPct val="115000"/>
              </a:lnSpc>
              <a:buFont typeface="+mj-lt"/>
              <a:buAutoNum type="arabicParenR"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Структура содержания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(открытая часть, закрытая часть)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9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Прямая со стрелкой 96"/>
          <p:cNvCxnSpPr/>
          <p:nvPr/>
        </p:nvCxnSpPr>
        <p:spPr>
          <a:xfrm flipV="1">
            <a:off x="6084168" y="1224748"/>
            <a:ext cx="0" cy="811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8902422" y="1007569"/>
            <a:ext cx="23320" cy="37902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084168" y="2531566"/>
            <a:ext cx="0" cy="1542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347864" y="2531566"/>
            <a:ext cx="0" cy="1542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347864" y="1224748"/>
            <a:ext cx="0" cy="811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040924" y="4073975"/>
            <a:ext cx="5178446" cy="584109"/>
          </a:xfrm>
          <a:prstGeom prst="rect">
            <a:avLst/>
          </a:prstGeom>
          <a:solidFill>
            <a:srgbClr val="F7FAD4"/>
          </a:solidFill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«Национальное объединение строителей»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04058" y="2036279"/>
            <a:ext cx="5219253" cy="495287"/>
          </a:xfrm>
          <a:prstGeom prst="rect">
            <a:avLst/>
          </a:prstGeom>
          <a:solidFill>
            <a:srgbClr val="F9FCB6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оценки документов - СРО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27929" y="17485"/>
            <a:ext cx="8771513" cy="647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Предлагаемый порядок действий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http://srovsrok.alloy.ru/media-v29/logos/842c1ac5d5ab6b80fb7142c5abf095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980474"/>
            <a:ext cx="854267" cy="61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://gigados.ru/wp-content/uploads/2015/06/nste.ru_1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10177" r="7923"/>
          <a:stretch/>
        </p:blipFill>
        <p:spPr bwMode="auto">
          <a:xfrm>
            <a:off x="1337508" y="728220"/>
            <a:ext cx="371124" cy="51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AutoShape 8" descr="Картинки по запросу база данн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29" y="210981"/>
            <a:ext cx="951769" cy="68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459" y="1394882"/>
            <a:ext cx="459705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Подает заявление на включение в НРС и комплект документов ( в соотв. с п.6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ст.55.5-1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ГрКРФ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4837815" y="1394748"/>
            <a:ext cx="391065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 Выдает Расписку о приеме документов 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11121" y="2579708"/>
            <a:ext cx="39373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 Проверяет полноту и правильность представленных сведений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2596684"/>
            <a:ext cx="450158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Формирует заявку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уникальным номером на включение специалиста в НРС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811121" y="3193306"/>
            <a:ext cx="393734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отсутствии замечаний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направляет оригинал документов в НОСТРОЙ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23912"/>
            <a:ext cx="899706" cy="68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2000116" y="790389"/>
            <a:ext cx="5219254" cy="434359"/>
          </a:xfrm>
          <a:prstGeom prst="rect">
            <a:avLst/>
          </a:prstGeom>
          <a:solidFill>
            <a:srgbClr val="F7FAD4"/>
          </a:solidFill>
          <a:ln w="190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организации строительства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37235" y="4797843"/>
            <a:ext cx="4573942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7.1. Проводит первичную, визуальную проверку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в деле заявителя (электронные сканы в ПАК).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отсутствии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замечаний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документы акцептуются. Формируется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протокол 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решение о внесении в НРС и присваивании уникального реестрового номера.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Отклонение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в случае предоставления не полного пакета документов или несоответствия представленных документов установленным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требованиям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52346" y="4813231"/>
            <a:ext cx="2254467" cy="1923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7.2. Проверяет достоверность представленных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документов (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оригиналов) по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факту поступления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подлинников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(сверка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подлинников и документов, размещенных в ПАК и получения ответов на направленные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запросы) </a:t>
            </a:r>
          </a:p>
          <a:p>
            <a:pPr algn="ctr"/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513" y="3195550"/>
            <a:ext cx="450158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При отсутствии замечаний сканирует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 документов, размещает в личном кабинете, заверяет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ЭЦП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247982" y="4797843"/>
            <a:ext cx="175146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7.3. Направляет выписку о включении в Национальный реестр специалистов. </a:t>
            </a: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СРО уведомление поступает автоматически через личный кабинет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347864" y="4658084"/>
            <a:ext cx="0" cy="13975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72" idx="3"/>
            <a:endCxn id="20" idx="1"/>
          </p:cNvCxnSpPr>
          <p:nvPr/>
        </p:nvCxnSpPr>
        <p:spPr>
          <a:xfrm>
            <a:off x="4711177" y="5767339"/>
            <a:ext cx="141169" cy="7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0" idx="3"/>
            <a:endCxn id="74" idx="1"/>
          </p:cNvCxnSpPr>
          <p:nvPr/>
        </p:nvCxnSpPr>
        <p:spPr>
          <a:xfrm flipV="1">
            <a:off x="7106813" y="5767339"/>
            <a:ext cx="141169" cy="7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endCxn id="61" idx="3"/>
          </p:cNvCxnSpPr>
          <p:nvPr/>
        </p:nvCxnSpPr>
        <p:spPr>
          <a:xfrm flipH="1">
            <a:off x="7219370" y="1007568"/>
            <a:ext cx="170637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endCxn id="43" idx="3"/>
          </p:cNvCxnSpPr>
          <p:nvPr/>
        </p:nvCxnSpPr>
        <p:spPr>
          <a:xfrm flipH="1">
            <a:off x="7223311" y="2283922"/>
            <a:ext cx="1679111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299644" y="316458"/>
            <a:ext cx="8771513" cy="647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187624" y="4158"/>
            <a:ext cx="7394308" cy="1542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независимой оценки квалификаций и национального реестра специалистов (НРС)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http://www.guardinfo.ru/netcat_files/522/346/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02" y="1705425"/>
            <a:ext cx="2304256" cy="267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832" y="1670585"/>
            <a:ext cx="2608610" cy="19539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2625" y="3833802"/>
            <a:ext cx="256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реестр специалистов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3512" y="4911181"/>
            <a:ext cx="3374337" cy="1256665"/>
          </a:xfrm>
          <a:prstGeom prst="rect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специалистам по организации строительства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1273" y="4937060"/>
            <a:ext cx="4248471" cy="1256665"/>
          </a:xfrm>
          <a:prstGeom prst="rect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Сдача профессионального экзамена на соответствие профессиональным и квалификационным стандартам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219798" y="4539539"/>
            <a:ext cx="288032" cy="3688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6616665" y="4568169"/>
            <a:ext cx="288032" cy="3688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58" y="221789"/>
            <a:ext cx="1167793" cy="83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войная стрелка влево/вправо 1"/>
          <p:cNvSpPr/>
          <p:nvPr/>
        </p:nvSpPr>
        <p:spPr>
          <a:xfrm>
            <a:off x="3923928" y="2924944"/>
            <a:ext cx="1224136" cy="504056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128792" cy="7732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Текущая деятельность / ближайшие планы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92719" y="1400395"/>
            <a:ext cx="7401159" cy="973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Актуализация 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отраслевой рамки квалификаций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(ОРК) для инженерно-технических работников в сфере строительства, с учетом специализации организаторов строительства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92388" y="2608547"/>
            <a:ext cx="7401490" cy="6580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типового квалификационного стандарта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92388" y="3487955"/>
            <a:ext cx="7415004" cy="6567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профессиональных стандартов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«Организатор строительства» в соответствии с актуализированной ОРК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92388" y="4357967"/>
            <a:ext cx="7400662" cy="9110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квалификационных стандартов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соответствии с разработанными профессиональными стандартами «Организатор строительства»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90651" y="5491716"/>
            <a:ext cx="7416741" cy="9616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комплектов оценочных средств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оценки соответствия профессиональным и квалификационным </a:t>
            </a: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стандартам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436" y="1540060"/>
            <a:ext cx="1402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01.12.2016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9854" y="2593238"/>
            <a:ext cx="1402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30.12.2016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9854" y="3435634"/>
            <a:ext cx="1402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01.03.2017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309" y="4463236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01.04.2017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309" y="5587570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01.05.2017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747862" y="2380056"/>
            <a:ext cx="252028" cy="245058"/>
          </a:xfrm>
          <a:prstGeom prst="downArrow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трелка вниз 17"/>
          <p:cNvSpPr/>
          <p:nvPr/>
        </p:nvSpPr>
        <p:spPr>
          <a:xfrm>
            <a:off x="4747862" y="3274664"/>
            <a:ext cx="252028" cy="245058"/>
          </a:xfrm>
          <a:prstGeom prst="downArrow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Стрелка вниз 18"/>
          <p:cNvSpPr/>
          <p:nvPr/>
        </p:nvSpPr>
        <p:spPr>
          <a:xfrm>
            <a:off x="4751711" y="4159985"/>
            <a:ext cx="252028" cy="245058"/>
          </a:xfrm>
          <a:prstGeom prst="downArrow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Стрелка вниз 19"/>
          <p:cNvSpPr/>
          <p:nvPr/>
        </p:nvSpPr>
        <p:spPr>
          <a:xfrm>
            <a:off x="4751711" y="5269010"/>
            <a:ext cx="252028" cy="245058"/>
          </a:xfrm>
          <a:prstGeom prst="downArrow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6753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1224136" cy="9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700808"/>
            <a:ext cx="84969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Владислав Викторович Кришталь – заместитель директора департамента профессионального образования НОСТРОЙ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v.krishtal@nostroy.ru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8(495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987-31-50 (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0" y="3143161"/>
            <a:ext cx="6303944" cy="11597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xtLst/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47893" y="182547"/>
            <a:ext cx="7920880" cy="89846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система квалификаций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AFF85C-736D-4045-8C4C-A763FC94F6FC}" type="slidenum">
              <a:rPr lang="en-US" altLang="ru-RU" smtClean="0"/>
              <a:pPr/>
              <a:t>4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699400" y="3142308"/>
            <a:ext cx="6617865" cy="11512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совет при Президенте Российской Федерации по профессиональным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квалификациям </a:t>
            </a:r>
          </a:p>
          <a:p>
            <a:pPr algn="ctr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(Создан Указом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Президента Российской Федерации от 16 апреля 2014 г. №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249)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696" y="4797152"/>
            <a:ext cx="2175236" cy="1368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 по профессиональным квалификациям в строительстве </a:t>
            </a:r>
          </a:p>
          <a:p>
            <a:pPr algn="ctr">
              <a:defRPr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(создан 29.07.2014 на базе НОСТРОЙ)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6012" y="4797152"/>
            <a:ext cx="1684469" cy="1368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Совет по профессиональным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квалификациям</a:t>
            </a:r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753561" y="4794876"/>
            <a:ext cx="1603312" cy="13704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Совет по профессиональным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квалификациям</a:t>
            </a:r>
            <a:endParaRPr lang="ru-RU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242204" y="1214327"/>
            <a:ext cx="7650276" cy="14596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Комплексный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 по разработке профессиональных стандартов, их независимой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профессионально-общественной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экспертизе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применению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2014 - 2016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(Утвержден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Распоряжением Правительства РФ от 31.03.2014 N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487-р)</a:t>
            </a: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008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24180" y="1214327"/>
            <a:ext cx="1297325" cy="14585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upload.wikimedia.org/wikipedia/commons/thumb/2/29/Coat_of_Arms_of_the_Russian_Federation_2.svg/200px-Coat_of_Arms_of_the_Russian_Federation_2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51" y="1309918"/>
            <a:ext cx="993048" cy="10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/>
          <p:cNvSpPr/>
          <p:nvPr/>
        </p:nvSpPr>
        <p:spPr>
          <a:xfrm>
            <a:off x="6626289" y="4941168"/>
            <a:ext cx="1099142" cy="10013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01.02.2016 г. создано</a:t>
            </a:r>
          </a:p>
          <a:p>
            <a:pPr algn="ctr"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20 Советов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Стрелка вправо 59"/>
          <p:cNvSpPr/>
          <p:nvPr/>
        </p:nvSpPr>
        <p:spPr>
          <a:xfrm rot="5400000">
            <a:off x="4365710" y="2663143"/>
            <a:ext cx="464719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 rot="5400000">
            <a:off x="1162954" y="4300361"/>
            <a:ext cx="464719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 rot="5400000">
            <a:off x="3385886" y="4312852"/>
            <a:ext cx="464719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Стрелка вправо 62"/>
          <p:cNvSpPr/>
          <p:nvPr/>
        </p:nvSpPr>
        <p:spPr>
          <a:xfrm rot="5400000">
            <a:off x="5322857" y="4306818"/>
            <a:ext cx="464719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3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827584" y="1022916"/>
            <a:ext cx="7747264" cy="5821505"/>
          </a:xfrm>
          <a:prstGeom prst="triangle">
            <a:avLst>
              <a:gd name="adj" fmla="val 5138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EA7C3B-1E7C-4877-869B-7004D167AC38}" type="slidenum">
              <a:rPr lang="ru-RU" altLang="ru-RU">
                <a:solidFill>
                  <a:srgbClr val="898989"/>
                </a:solidFill>
              </a:rPr>
              <a:pPr eaLnBrk="1" hangingPunct="1"/>
              <a:t>5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0246" y="4846109"/>
            <a:ext cx="7834602" cy="89310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дополнительного профессионального образования (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ДПО)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912" y="3653056"/>
            <a:ext cx="6696075" cy="9632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образовательные программы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22628" y="2491234"/>
            <a:ext cx="5961004" cy="87132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государственные образовательные стандарты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56074" y="1326974"/>
            <a:ext cx="5090545" cy="76438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2292" y="5999976"/>
            <a:ext cx="8712200" cy="7215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аттестации и сертификации специалистов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4493418" y="5657689"/>
            <a:ext cx="528637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4537029" y="4511912"/>
            <a:ext cx="528637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570771" y="3352484"/>
            <a:ext cx="464719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0" y="116632"/>
            <a:ext cx="1224136" cy="9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право 15"/>
          <p:cNvSpPr/>
          <p:nvPr/>
        </p:nvSpPr>
        <p:spPr>
          <a:xfrm rot="5400000">
            <a:off x="4570771" y="2054887"/>
            <a:ext cx="464719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653458" y="35173"/>
            <a:ext cx="67070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взаимосвязи профессиональных стандартов</a:t>
            </a:r>
            <a:endParaRPr lang="ru-RU" alt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0BC1D10-D31D-4083-92D4-1D0DCDA39C53}" type="slidenum">
              <a:rPr lang="ru-RU" altLang="ru-RU" sz="1200" smtClean="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ru-RU" altLang="ru-RU" sz="1200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107500" y="3160235"/>
            <a:ext cx="8748289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Согласно ст</a:t>
            </a:r>
            <a:r>
              <a:rPr lang="ru-RU" alt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195.1 Трудового кодекса </a:t>
            </a: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РФ»: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 </a:t>
            </a: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квалификации, необходимой работнику для осуществления определенного вида профессиональной деятельности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4" name="Заголовок 1"/>
          <p:cNvSpPr txBox="1">
            <a:spLocks/>
          </p:cNvSpPr>
          <p:nvPr/>
        </p:nvSpPr>
        <p:spPr bwMode="auto">
          <a:xfrm>
            <a:off x="1691680" y="-6044"/>
            <a:ext cx="67070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 - это</a:t>
            </a:r>
            <a:endParaRPr lang="ru-RU" alt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6" y="144806"/>
            <a:ext cx="1187450" cy="8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14706"/>
            <a:ext cx="1473486" cy="214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8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Заголовок 1"/>
          <p:cNvSpPr txBox="1">
            <a:spLocks/>
          </p:cNvSpPr>
          <p:nvPr/>
        </p:nvSpPr>
        <p:spPr bwMode="auto">
          <a:xfrm>
            <a:off x="1489362" y="139096"/>
            <a:ext cx="7410188" cy="77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квалификации</a:t>
            </a:r>
            <a:endParaRPr lang="ru-RU" alt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851919" y="1340768"/>
            <a:ext cx="4896545" cy="43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Утверждено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стандартов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области строительства, проектирования, изысканий, кадастрового учета)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разработке </a:t>
            </a:r>
            <a:r>
              <a:rPr lang="ru-RU" alt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профессиональных стандартов.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находятся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стадии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обсуждения</a:t>
            </a:r>
            <a:endParaRPr lang="ru-RU" alt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первом этапе из</a:t>
            </a:r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стандартов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сформированы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профессиональных квалификаций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целей независимой оценки квалификаций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sroarmo.ru/sites/default/files/field/image/photodune-12320136-red-ring-binder-with-inscription-new-instructions-xs-pro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7" y="1935389"/>
            <a:ext cx="2973373" cy="319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9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3"/>
          <p:cNvSpPr txBox="1">
            <a:spLocks noChangeArrowheads="1"/>
          </p:cNvSpPr>
          <p:nvPr/>
        </p:nvSpPr>
        <p:spPr bwMode="auto">
          <a:xfrm>
            <a:off x="359531" y="1484784"/>
            <a:ext cx="841662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Общее: ЕКС,ЕТКС и </a:t>
            </a:r>
            <a:r>
              <a:rPr lang="ru-RU" altLang="ru-RU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профстандарты</a:t>
            </a:r>
            <a:r>
              <a:rPr lang="ru-RU" alt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содержат наименование и описание должностей</a:t>
            </a:r>
          </a:p>
          <a:p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Отличия: ЕКС и ЕТКС в </a:t>
            </a: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отличие от </a:t>
            </a:r>
            <a:r>
              <a:rPr lang="ru-RU" alt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профстандартов</a:t>
            </a:r>
            <a:r>
              <a:rPr lang="ru-RU" alt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содержат требований к :</a:t>
            </a:r>
          </a:p>
          <a:p>
            <a:pPr>
              <a:buNone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* Образованию</a:t>
            </a:r>
          </a:p>
          <a:p>
            <a:pPr>
              <a:buNone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* Опыту/стажу работы</a:t>
            </a:r>
          </a:p>
          <a:p>
            <a:pPr>
              <a:buNone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* Знаниям/Навыками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691680" y="272084"/>
            <a:ext cx="71924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Отличия и общие черты профессиональных стандартов и квалификационных справочников</a:t>
            </a:r>
            <a:endParaRPr lang="en-US" alt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30" y="4293096"/>
            <a:ext cx="1800200" cy="2374213"/>
          </a:xfrm>
          <a:prstGeom prst="rect">
            <a:avLst/>
          </a:prstGeom>
        </p:spPr>
      </p:pic>
      <p:pic>
        <p:nvPicPr>
          <p:cNvPr id="1028" name="Picture 4" descr="http://sroarmo.ru/sites/default/files/field/image/photodune-12320136-red-ring-binder-with-inscription-new-instructions-xs-pro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2091196" cy="21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6" y="144806"/>
            <a:ext cx="1187450" cy="8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1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73798"/>
            <a:ext cx="7524328" cy="534419"/>
          </a:xfrm>
        </p:spPr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применения профессиональных стандартов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463" y="1204965"/>
            <a:ext cx="2339305" cy="54395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Работодатели:</a:t>
            </a:r>
          </a:p>
          <a:p>
            <a:pPr algn="ctr"/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трудовых функций работников;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штатных расписаний, должностных инструкций;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системы оплаты труда;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Аттестация работников;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обучения работников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80312" y="1204965"/>
            <a:ext cx="1621780" cy="54395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организации: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600"/>
              </a:spcBef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Учитывают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профессиона-льные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стандарты при формировании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образователь-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ных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программ</a:t>
            </a:r>
          </a:p>
          <a:p>
            <a:pPr algn="ctr">
              <a:spcBef>
                <a:spcPts val="600"/>
              </a:spcBef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600"/>
              </a:spcBef>
            </a:pPr>
            <a:endParaRPr lang="ru-RU" dirty="0" smtClean="0"/>
          </a:p>
          <a:p>
            <a:pPr lvl="0" algn="ctr">
              <a:spcBef>
                <a:spcPts val="600"/>
              </a:spcBef>
            </a:pPr>
            <a:endParaRPr lang="ru-RU" dirty="0"/>
          </a:p>
          <a:p>
            <a:pPr lvl="0" algn="ctr">
              <a:spcBef>
                <a:spcPts val="600"/>
              </a:spcBef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05746" y="1204965"/>
            <a:ext cx="2448272" cy="543955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Граждане: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Молодежь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профессиональный стандарт  позволяет сделать выбор профессии, исходя из требований к компетенции работника, спланировать обучение и  профессиональную  карьеру</a:t>
            </a: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Безработные, ищущие работу граждане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выбрать программы дополнительного образования и повышения квалификации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1028" y="1204965"/>
            <a:ext cx="1932274" cy="54395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Проф. сообщество,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работодатели: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оценки квалификаций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профессионально-общественной аккредитации образовательных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6" y="144806"/>
            <a:ext cx="1187450" cy="8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7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3582</TotalTime>
  <Words>2569</Words>
  <Application>Microsoft Office PowerPoint</Application>
  <PresentationFormat>Экран (4:3)</PresentationFormat>
  <Paragraphs>422</Paragraphs>
  <Slides>35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Национальная система квалификаций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  Направления применения профессиональных стандартов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Обязательность применения профессиональных стандартов</vt:lpstr>
      <vt:lpstr>Что является обязательным?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Комплекты оценочных средств (КОС)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Разработка программного обеспечения  НРС </vt:lpstr>
      <vt:lpstr>Презентация PowerPoint</vt:lpstr>
      <vt:lpstr>Презентация PowerPoint</vt:lpstr>
      <vt:lpstr>Текущая деятельность / ближайшие планы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справочника профессий, востребованных на рынке труда, новых и перспективных профессий</dc:title>
  <dc:creator>Факторович Алла Аркадьевна</dc:creator>
  <cp:lastModifiedBy>Кришталь Владислав Викторович</cp:lastModifiedBy>
  <cp:revision>270</cp:revision>
  <cp:lastPrinted>2016-06-07T08:02:32Z</cp:lastPrinted>
  <dcterms:created xsi:type="dcterms:W3CDTF">2015-04-01T11:10:58Z</dcterms:created>
  <dcterms:modified xsi:type="dcterms:W3CDTF">2016-11-10T10:57:15Z</dcterms:modified>
</cp:coreProperties>
</file>